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6858000" cx="12192000"/>
  <p:notesSz cx="6858000" cy="9144000"/>
  <p:embeddedFontLst>
    <p:embeddedFont>
      <p:font typeface="Titillium Web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gZskfU7X465JxnrNAA7OVaKvnf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9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f61a35fd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20f61a35fd3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f61a35f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20f61a35fd3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f61a35f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20f61a35fd3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f61a35fd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0f61a35fd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f61a35fd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0f61a35fd3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f61a35fd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20f61a35fd3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0f61a35fd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0f61a35fd3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f61a35fd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20f61a35fd3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f61a35fd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20f61a35fd3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f61a35fd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g20f61a35fd3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f76b138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20f76b138b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f76b138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20f76b138b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5850b5c3e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05850b5c3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f61a35f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20f61a35fd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f61a35f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20f61a35fd3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f61a35f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0f61a35fd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f61a35f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0f61a35fd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f61a35f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20f61a35fd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f61a35f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20f61a35fd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31.png"/><Relationship Id="rId21" Type="http://schemas.openxmlformats.org/officeDocument/2006/relationships/image" Target="../media/image41.png"/><Relationship Id="rId24" Type="http://schemas.openxmlformats.org/officeDocument/2006/relationships/image" Target="../media/image35.png"/><Relationship Id="rId23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47.png"/><Relationship Id="rId26" Type="http://schemas.openxmlformats.org/officeDocument/2006/relationships/image" Target="../media/image43.png"/><Relationship Id="rId25" Type="http://schemas.openxmlformats.org/officeDocument/2006/relationships/image" Target="../media/image46.png"/><Relationship Id="rId28" Type="http://schemas.openxmlformats.org/officeDocument/2006/relationships/image" Target="../media/image42.png"/><Relationship Id="rId27" Type="http://schemas.openxmlformats.org/officeDocument/2006/relationships/image" Target="../media/image45.png"/><Relationship Id="rId5" Type="http://schemas.openxmlformats.org/officeDocument/2006/relationships/image" Target="../media/image15.png"/><Relationship Id="rId6" Type="http://schemas.openxmlformats.org/officeDocument/2006/relationships/image" Target="../media/image39.png"/><Relationship Id="rId29" Type="http://schemas.openxmlformats.org/officeDocument/2006/relationships/image" Target="../media/image54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Relationship Id="rId31" Type="http://schemas.openxmlformats.org/officeDocument/2006/relationships/image" Target="../media/image50.png"/><Relationship Id="rId30" Type="http://schemas.openxmlformats.org/officeDocument/2006/relationships/image" Target="../media/image68.png"/><Relationship Id="rId11" Type="http://schemas.openxmlformats.org/officeDocument/2006/relationships/image" Target="../media/image18.png"/><Relationship Id="rId33" Type="http://schemas.openxmlformats.org/officeDocument/2006/relationships/image" Target="../media/image62.png"/><Relationship Id="rId10" Type="http://schemas.openxmlformats.org/officeDocument/2006/relationships/image" Target="../media/image16.png"/><Relationship Id="rId32" Type="http://schemas.openxmlformats.org/officeDocument/2006/relationships/image" Target="../media/image44.png"/><Relationship Id="rId13" Type="http://schemas.openxmlformats.org/officeDocument/2006/relationships/image" Target="../media/image36.png"/><Relationship Id="rId12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48.png"/><Relationship Id="rId17" Type="http://schemas.openxmlformats.org/officeDocument/2006/relationships/image" Target="../media/image66.png"/><Relationship Id="rId16" Type="http://schemas.openxmlformats.org/officeDocument/2006/relationships/image" Target="../media/image34.png"/><Relationship Id="rId19" Type="http://schemas.openxmlformats.org/officeDocument/2006/relationships/image" Target="../media/image30.png"/><Relationship Id="rId18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1914" y="2577456"/>
            <a:ext cx="1914646" cy="5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0" y="0"/>
            <a:ext cx="12180281" cy="64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8"/>
          <p:cNvSpPr txBox="1"/>
          <p:nvPr>
            <p:ph type="title"/>
          </p:nvPr>
        </p:nvSpPr>
        <p:spPr>
          <a:xfrm>
            <a:off x="465513" y="562767"/>
            <a:ext cx="4580312" cy="18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" type="body"/>
          </p:nvPr>
        </p:nvSpPr>
        <p:spPr>
          <a:xfrm>
            <a:off x="473825" y="2492026"/>
            <a:ext cx="4571999" cy="3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5E15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8"/>
          <p:cNvSpPr/>
          <p:nvPr>
            <p:ph idx="2" type="pic"/>
          </p:nvPr>
        </p:nvSpPr>
        <p:spPr>
          <a:xfrm>
            <a:off x="5057173" y="565064"/>
            <a:ext cx="1318689" cy="130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exo Intro 3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/>
        </p:nvSpPr>
        <p:spPr>
          <a:xfrm>
            <a:off x="699718" y="1705968"/>
            <a:ext cx="28179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1"/>
          <p:cNvSpPr txBox="1"/>
          <p:nvPr/>
        </p:nvSpPr>
        <p:spPr>
          <a:xfrm>
            <a:off x="699716" y="4467573"/>
            <a:ext cx="3144496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Recogida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Perfilado y mejora de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Despliegue de modelos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Construcción de predictores inteligentes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 txBox="1"/>
          <p:nvPr/>
        </p:nvSpPr>
        <p:spPr>
          <a:xfrm>
            <a:off x="4487958" y="4467573"/>
            <a:ext cx="3345858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Simulación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Predicción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Prescripción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Selección de algoritmos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1"/>
          <p:cNvSpPr txBox="1"/>
          <p:nvPr/>
        </p:nvSpPr>
        <p:spPr>
          <a:xfrm>
            <a:off x="8583989" y="4467573"/>
            <a:ext cx="2831442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Riesgo y Fraude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Predicción de Churn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Smart Pricing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1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NUESTRAS SOLUCIONES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0" name="Google Shape;120;p31"/>
          <p:cNvSpPr txBox="1"/>
          <p:nvPr/>
        </p:nvSpPr>
        <p:spPr>
          <a:xfrm>
            <a:off x="695324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AUGMENTED ANALYTICS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1" name="Google Shape;121;p31"/>
          <p:cNvSpPr txBox="1"/>
          <p:nvPr/>
        </p:nvSpPr>
        <p:spPr>
          <a:xfrm>
            <a:off x="4487958" y="1705968"/>
            <a:ext cx="21834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1"/>
          <p:cNvSpPr txBox="1"/>
          <p:nvPr/>
        </p:nvSpPr>
        <p:spPr>
          <a:xfrm>
            <a:off x="8688907" y="1705968"/>
            <a:ext cx="28903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AI &amp; ML 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5739" y="2106075"/>
            <a:ext cx="1297583" cy="191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772" y="2295002"/>
            <a:ext cx="2871168" cy="153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8764" y="2257642"/>
            <a:ext cx="2250143" cy="154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exto y gráficos 1">
  <p:cSld name="Slide de texto y gráficos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695325" y="1808163"/>
            <a:ext cx="606954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/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241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2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2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2"/>
          <p:cNvSpPr/>
          <p:nvPr>
            <p:ph idx="3" type="chart"/>
          </p:nvPr>
        </p:nvSpPr>
        <p:spPr>
          <a:xfrm>
            <a:off x="7018338" y="1781175"/>
            <a:ext cx="4630737" cy="4465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exto y gráficos 2">
  <p:cSld name="Slide de texto y gráficos 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5421705" y="1808163"/>
            <a:ext cx="606954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/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241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2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3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3"/>
          <p:cNvSpPr txBox="1"/>
          <p:nvPr>
            <p:ph idx="2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3"/>
          <p:cNvSpPr/>
          <p:nvPr>
            <p:ph idx="3" type="chart"/>
          </p:nvPr>
        </p:nvSpPr>
        <p:spPr>
          <a:xfrm>
            <a:off x="676914" y="1781175"/>
            <a:ext cx="4630737" cy="4465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files">
  <p:cSld name="Perfile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/>
        </p:nvSpPr>
        <p:spPr>
          <a:xfrm>
            <a:off x="695324" y="324197"/>
            <a:ext cx="9484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 txBox="1"/>
          <p:nvPr/>
        </p:nvSpPr>
        <p:spPr>
          <a:xfrm>
            <a:off x="695325" y="957840"/>
            <a:ext cx="10801350" cy="55399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Bluetab propone un equipo multidisciplinar que ocupe un rol dentro del proyecto. Se incorporarán perfiles con capacidades de management para la comunicación y gestión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ias">
  <p:cSld name="Referencia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/>
        </p:nvSpPr>
        <p:spPr>
          <a:xfrm>
            <a:off x="695324" y="324197"/>
            <a:ext cx="9484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REFERENCIAS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35"/>
          <p:cNvSpPr/>
          <p:nvPr>
            <p:ph idx="2" type="pic"/>
          </p:nvPr>
        </p:nvSpPr>
        <p:spPr>
          <a:xfrm>
            <a:off x="696663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5"/>
          <p:cNvSpPr txBox="1"/>
          <p:nvPr>
            <p:ph idx="3" type="body"/>
          </p:nvPr>
        </p:nvSpPr>
        <p:spPr>
          <a:xfrm>
            <a:off x="695674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5"/>
          <p:cNvSpPr txBox="1"/>
          <p:nvPr>
            <p:ph idx="4" type="body"/>
          </p:nvPr>
        </p:nvSpPr>
        <p:spPr>
          <a:xfrm>
            <a:off x="695325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5"/>
          <p:cNvSpPr/>
          <p:nvPr>
            <p:ph idx="5" type="pic"/>
          </p:nvPr>
        </p:nvSpPr>
        <p:spPr>
          <a:xfrm>
            <a:off x="696663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35"/>
          <p:cNvSpPr/>
          <p:nvPr>
            <p:ph idx="6" type="pic"/>
          </p:nvPr>
        </p:nvSpPr>
        <p:spPr>
          <a:xfrm>
            <a:off x="2057554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35"/>
          <p:cNvSpPr txBox="1"/>
          <p:nvPr>
            <p:ph idx="7" type="body"/>
          </p:nvPr>
        </p:nvSpPr>
        <p:spPr>
          <a:xfrm>
            <a:off x="2056565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5"/>
          <p:cNvSpPr txBox="1"/>
          <p:nvPr>
            <p:ph idx="8" type="body"/>
          </p:nvPr>
        </p:nvSpPr>
        <p:spPr>
          <a:xfrm>
            <a:off x="2056216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5"/>
          <p:cNvSpPr/>
          <p:nvPr>
            <p:ph idx="9" type="pic"/>
          </p:nvPr>
        </p:nvSpPr>
        <p:spPr>
          <a:xfrm>
            <a:off x="2057554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5"/>
          <p:cNvSpPr/>
          <p:nvPr>
            <p:ph idx="13" type="pic"/>
          </p:nvPr>
        </p:nvSpPr>
        <p:spPr>
          <a:xfrm>
            <a:off x="3418445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5"/>
          <p:cNvSpPr txBox="1"/>
          <p:nvPr>
            <p:ph idx="14" type="body"/>
          </p:nvPr>
        </p:nvSpPr>
        <p:spPr>
          <a:xfrm>
            <a:off x="3417456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15" type="body"/>
          </p:nvPr>
        </p:nvSpPr>
        <p:spPr>
          <a:xfrm>
            <a:off x="3417107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5"/>
          <p:cNvSpPr/>
          <p:nvPr>
            <p:ph idx="16" type="pic"/>
          </p:nvPr>
        </p:nvSpPr>
        <p:spPr>
          <a:xfrm>
            <a:off x="3418445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5"/>
          <p:cNvSpPr/>
          <p:nvPr>
            <p:ph idx="17" type="pic"/>
          </p:nvPr>
        </p:nvSpPr>
        <p:spPr>
          <a:xfrm>
            <a:off x="4779336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5"/>
          <p:cNvSpPr txBox="1"/>
          <p:nvPr>
            <p:ph idx="18" type="body"/>
          </p:nvPr>
        </p:nvSpPr>
        <p:spPr>
          <a:xfrm>
            <a:off x="4778347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19" type="body"/>
          </p:nvPr>
        </p:nvSpPr>
        <p:spPr>
          <a:xfrm>
            <a:off x="4777998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5"/>
          <p:cNvSpPr/>
          <p:nvPr>
            <p:ph idx="20" type="pic"/>
          </p:nvPr>
        </p:nvSpPr>
        <p:spPr>
          <a:xfrm>
            <a:off x="4779336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5"/>
          <p:cNvSpPr/>
          <p:nvPr>
            <p:ph idx="21" type="pic"/>
          </p:nvPr>
        </p:nvSpPr>
        <p:spPr>
          <a:xfrm>
            <a:off x="6140227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5"/>
          <p:cNvSpPr txBox="1"/>
          <p:nvPr>
            <p:ph idx="22" type="body"/>
          </p:nvPr>
        </p:nvSpPr>
        <p:spPr>
          <a:xfrm>
            <a:off x="6139238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5"/>
          <p:cNvSpPr txBox="1"/>
          <p:nvPr>
            <p:ph idx="23" type="body"/>
          </p:nvPr>
        </p:nvSpPr>
        <p:spPr>
          <a:xfrm>
            <a:off x="6138889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5"/>
          <p:cNvSpPr/>
          <p:nvPr>
            <p:ph idx="24" type="pic"/>
          </p:nvPr>
        </p:nvSpPr>
        <p:spPr>
          <a:xfrm>
            <a:off x="6140227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5"/>
          <p:cNvSpPr/>
          <p:nvPr>
            <p:ph idx="25" type="pic"/>
          </p:nvPr>
        </p:nvSpPr>
        <p:spPr>
          <a:xfrm>
            <a:off x="7501118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5"/>
          <p:cNvSpPr txBox="1"/>
          <p:nvPr>
            <p:ph idx="26" type="body"/>
          </p:nvPr>
        </p:nvSpPr>
        <p:spPr>
          <a:xfrm>
            <a:off x="7500129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27" type="body"/>
          </p:nvPr>
        </p:nvSpPr>
        <p:spPr>
          <a:xfrm>
            <a:off x="7499780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5"/>
          <p:cNvSpPr/>
          <p:nvPr>
            <p:ph idx="28" type="pic"/>
          </p:nvPr>
        </p:nvSpPr>
        <p:spPr>
          <a:xfrm>
            <a:off x="7501118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5"/>
          <p:cNvSpPr/>
          <p:nvPr>
            <p:ph idx="29" type="pic"/>
          </p:nvPr>
        </p:nvSpPr>
        <p:spPr>
          <a:xfrm>
            <a:off x="8862009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5"/>
          <p:cNvSpPr txBox="1"/>
          <p:nvPr>
            <p:ph idx="30" type="body"/>
          </p:nvPr>
        </p:nvSpPr>
        <p:spPr>
          <a:xfrm>
            <a:off x="8861020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5"/>
          <p:cNvSpPr txBox="1"/>
          <p:nvPr>
            <p:ph idx="31" type="body"/>
          </p:nvPr>
        </p:nvSpPr>
        <p:spPr>
          <a:xfrm>
            <a:off x="8860671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5"/>
          <p:cNvSpPr/>
          <p:nvPr>
            <p:ph idx="32" type="pic"/>
          </p:nvPr>
        </p:nvSpPr>
        <p:spPr>
          <a:xfrm>
            <a:off x="8862009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5"/>
          <p:cNvSpPr/>
          <p:nvPr>
            <p:ph idx="33" type="pic"/>
          </p:nvPr>
        </p:nvSpPr>
        <p:spPr>
          <a:xfrm>
            <a:off x="10222902" y="1789113"/>
            <a:ext cx="1273425" cy="671589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5"/>
          <p:cNvSpPr txBox="1"/>
          <p:nvPr>
            <p:ph idx="34" type="body"/>
          </p:nvPr>
        </p:nvSpPr>
        <p:spPr>
          <a:xfrm>
            <a:off x="10221913" y="2475570"/>
            <a:ext cx="1274414" cy="188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8956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Arial"/>
              <a:buChar char="•"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861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75"/>
              <a:buFont typeface="Arial"/>
              <a:buChar char="•"/>
              <a:defRPr b="0" i="0" sz="105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•"/>
              <a:defRPr b="0" i="0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35" type="body"/>
          </p:nvPr>
        </p:nvSpPr>
        <p:spPr>
          <a:xfrm>
            <a:off x="10221564" y="4417548"/>
            <a:ext cx="1274763" cy="609398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5"/>
          <p:cNvSpPr/>
          <p:nvPr>
            <p:ph idx="36" type="pic"/>
          </p:nvPr>
        </p:nvSpPr>
        <p:spPr>
          <a:xfrm>
            <a:off x="10222902" y="5764696"/>
            <a:ext cx="1273425" cy="472592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4" name="Google Shape;174;p35"/>
          <p:cNvGrpSpPr/>
          <p:nvPr/>
        </p:nvGrpSpPr>
        <p:grpSpPr>
          <a:xfrm>
            <a:off x="2010325" y="1881188"/>
            <a:ext cx="8176381" cy="4356100"/>
            <a:chOff x="2010325" y="1553792"/>
            <a:chExt cx="8176381" cy="4853882"/>
          </a:xfrm>
        </p:grpSpPr>
        <p:cxnSp>
          <p:nvCxnSpPr>
            <p:cNvPr id="175" name="Google Shape;175;p35"/>
            <p:cNvCxnSpPr/>
            <p:nvPr/>
          </p:nvCxnSpPr>
          <p:spPr>
            <a:xfrm>
              <a:off x="2010325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35"/>
            <p:cNvCxnSpPr/>
            <p:nvPr/>
          </p:nvCxnSpPr>
          <p:spPr>
            <a:xfrm>
              <a:off x="3373446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35"/>
            <p:cNvCxnSpPr/>
            <p:nvPr/>
          </p:nvCxnSpPr>
          <p:spPr>
            <a:xfrm>
              <a:off x="4734723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35"/>
            <p:cNvCxnSpPr/>
            <p:nvPr/>
          </p:nvCxnSpPr>
          <p:spPr>
            <a:xfrm>
              <a:off x="6096000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35"/>
            <p:cNvCxnSpPr/>
            <p:nvPr/>
          </p:nvCxnSpPr>
          <p:spPr>
            <a:xfrm>
              <a:off x="7457277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35"/>
            <p:cNvCxnSpPr/>
            <p:nvPr/>
          </p:nvCxnSpPr>
          <p:spPr>
            <a:xfrm>
              <a:off x="8818554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35"/>
            <p:cNvCxnSpPr/>
            <p:nvPr/>
          </p:nvCxnSpPr>
          <p:spPr>
            <a:xfrm>
              <a:off x="10186706" y="1553792"/>
              <a:ext cx="0" cy="4853882"/>
            </a:xfrm>
            <a:prstGeom prst="straightConnector1">
              <a:avLst/>
            </a:prstGeom>
            <a:noFill/>
            <a:ln cap="flat" cmpd="sng" w="9525">
              <a:solidFill>
                <a:srgbClr val="E95E1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olo texto">
  <p:cSld name="Slide solo texto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2" type="body"/>
          </p:nvPr>
        </p:nvSpPr>
        <p:spPr>
          <a:xfrm>
            <a:off x="695324" y="1808163"/>
            <a:ext cx="10887075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/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241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2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n blanco">
  <p:cSld name="Slide en blanco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exto y gráficos 1">
  <p:cSld name="Slide de texto y gráficos 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695325" y="1808163"/>
            <a:ext cx="606954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/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241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2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3"/>
          <p:cNvSpPr/>
          <p:nvPr>
            <p:ph idx="3" type="chart"/>
          </p:nvPr>
        </p:nvSpPr>
        <p:spPr>
          <a:xfrm>
            <a:off x="7018338" y="1781175"/>
            <a:ext cx="4630737" cy="4465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n blanco">
  <p:cSld name="Slide en blanc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ierre 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/>
        </p:nvSpPr>
        <p:spPr>
          <a:xfrm>
            <a:off x="695324" y="324197"/>
            <a:ext cx="9484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 CULTURA, ATRAEMOS TALENTO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2">
            <a:alphaModFix/>
          </a:blip>
          <a:srcRect b="0" l="3242" r="0" t="0"/>
          <a:stretch/>
        </p:blipFill>
        <p:spPr>
          <a:xfrm>
            <a:off x="89451" y="1398588"/>
            <a:ext cx="4792067" cy="278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4768170" y="1789113"/>
            <a:ext cx="58204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Hemos creado una cultura de empresa que permite atraer a los mejores expertos en datos. Valoramos el conocimiento, la experiencia y el trabajo bien hecho. Pero sobre todo valoramos la actitud positiva, las ganas de hacer y los retos complejos.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695325" y="4743980"/>
            <a:ext cx="325152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Sabemos lo que hacemos. Tenemos experiencia. Somos fiables. Somos cercanos. Creemos en la meritocracia. Nos mueve la pasión y el inconformismo.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4742253" y="4669530"/>
            <a:ext cx="290651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Pensamos que no se necesitan equipos más grandes sino equipos con más conocimiento y experiencia. Nuestra estructura es plana y abierta.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8590159" y="4669530"/>
            <a:ext cx="290651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Nos importan las personas. En Bluetab nadie es un número.  Valoramos la diversidad, nos enriquece. Trabajamos con equipos mixtos, expertos técnicos y especialistas de negocio.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695325" y="4236136"/>
            <a:ext cx="29065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NUESTRO ENFOQUE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4742252" y="4232225"/>
            <a:ext cx="29065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NUESTRO ADN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8590159" y="4232224"/>
            <a:ext cx="29065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 GENTE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exto y destacados">
  <p:cSld name="Slide de texto y destacado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695325" y="1808163"/>
            <a:ext cx="606954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/"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241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32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0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  <a:defRPr b="1" i="0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0"/>
          <p:cNvSpPr txBox="1"/>
          <p:nvPr>
            <p:ph idx="2" type="body"/>
          </p:nvPr>
        </p:nvSpPr>
        <p:spPr>
          <a:xfrm>
            <a:off x="695324" y="944563"/>
            <a:ext cx="990123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3" type="body"/>
          </p:nvPr>
        </p:nvSpPr>
        <p:spPr>
          <a:xfrm>
            <a:off x="6945313" y="1808163"/>
            <a:ext cx="4551362" cy="720197"/>
          </a:xfrm>
          <a:prstGeom prst="rect">
            <a:avLst/>
          </a:prstGeom>
          <a:solidFill>
            <a:srgbClr val="DAD7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2">
  <p:cSld name="Cierre 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CASOS DE ÉXITO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8330652" y="2392220"/>
            <a:ext cx="3166023" cy="3954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CRM con inteligencia artificial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 de predicción de Fraude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 de visión cliente 360º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59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59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Servicio de Inteligencia artificial para la lectura de documentos no estructurados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Truedat en el sector Seguros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Truedat en Utitilies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Truedat en EEFF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695326" y="2392220"/>
            <a:ext cx="3428805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Governance en sector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Almacén Cloud en Banca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Normativa MIFID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Regulatorios RDA en EEFF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Modelos de gestión y gobierno del dato global en EEFF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 de seguridad Big Data en EEFF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Optimización del módulo de Rentabilidad de Centros y Clientes Online en Banca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 de autoservicio en virtual desktop en cloud híbrida en Banca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Plataforma de integración continua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4475516" y="2392220"/>
            <a:ext cx="3324876" cy="38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Datalake sector Utilities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Reporting Empresas en Telco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Warehouse Unificado en Telco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Reporting Actividad Expansión Energía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Explotación y Reporting de un sistema informacional en Banca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Reporte de dirección con reparto de costes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Normativos Banca Minorista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Normativos PSD2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 global de supervisión bancaria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•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Riesgo Crediticio en Telco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9"/>
          <p:cNvGrpSpPr/>
          <p:nvPr/>
        </p:nvGrpSpPr>
        <p:grpSpPr>
          <a:xfrm>
            <a:off x="8171596" y="1830451"/>
            <a:ext cx="3255527" cy="505898"/>
            <a:chOff x="339695" y="1478615"/>
            <a:chExt cx="3423861" cy="505898"/>
          </a:xfrm>
        </p:grpSpPr>
        <p:sp>
          <p:nvSpPr>
            <p:cNvPr id="215" name="Google Shape;215;p39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4578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4578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39"/>
          <p:cNvGrpSpPr/>
          <p:nvPr/>
        </p:nvGrpSpPr>
        <p:grpSpPr>
          <a:xfrm>
            <a:off x="4481089" y="1817651"/>
            <a:ext cx="3255527" cy="505898"/>
            <a:chOff x="339695" y="1478615"/>
            <a:chExt cx="3423861" cy="505898"/>
          </a:xfrm>
        </p:grpSpPr>
        <p:sp>
          <p:nvSpPr>
            <p:cNvPr id="218" name="Google Shape;218;p39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8CA9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9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8CA9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39"/>
          <p:cNvGrpSpPr/>
          <p:nvPr/>
        </p:nvGrpSpPr>
        <p:grpSpPr>
          <a:xfrm>
            <a:off x="799906" y="1808321"/>
            <a:ext cx="3255527" cy="505898"/>
            <a:chOff x="339695" y="1478615"/>
            <a:chExt cx="3423861" cy="505898"/>
          </a:xfrm>
        </p:grpSpPr>
        <p:sp>
          <p:nvSpPr>
            <p:cNvPr id="221" name="Google Shape;221;p39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9F4D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9F4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39"/>
          <p:cNvSpPr txBox="1"/>
          <p:nvPr/>
        </p:nvSpPr>
        <p:spPr>
          <a:xfrm>
            <a:off x="945048" y="1889778"/>
            <a:ext cx="3017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4674322" y="1899108"/>
            <a:ext cx="3017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FRABIC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8390810" y="1882779"/>
            <a:ext cx="3029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AUGMENTED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39"/>
          <p:cNvGrpSpPr/>
          <p:nvPr/>
        </p:nvGrpSpPr>
        <p:grpSpPr>
          <a:xfrm>
            <a:off x="8171596" y="4173438"/>
            <a:ext cx="3255527" cy="505898"/>
            <a:chOff x="339695" y="1478615"/>
            <a:chExt cx="3423861" cy="505898"/>
          </a:xfrm>
        </p:grpSpPr>
        <p:sp>
          <p:nvSpPr>
            <p:cNvPr id="227" name="Google Shape;227;p39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39"/>
          <p:cNvSpPr txBox="1"/>
          <p:nvPr/>
        </p:nvSpPr>
        <p:spPr>
          <a:xfrm>
            <a:off x="8390810" y="4225766"/>
            <a:ext cx="3029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3">
  <p:cSld name="Cierre 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95324" y="324197"/>
            <a:ext cx="9484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PROFESSIONAL EXCELLENCE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695325" y="1683964"/>
            <a:ext cx="2527796" cy="36317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CTO - INCEPTION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Como primer paso de un proyecto en /bluetab: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Solution Design: En los proyectos que lo requieran se analiza si la solución es óptima para los requerimientos del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Inception: Reunión ejecutiva con el CTO de la compañía. En esta se analiza los riesgos del proyecto y se toman decisiones para minimizarlos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3465514" y="1695984"/>
            <a:ext cx="2527596" cy="298543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COMITÉ DE STAFFING</a:t>
            </a:r>
            <a:endParaRPr b="1" i="0" sz="20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La asignación de las personas involucradas en el proyecto se deciden a través de un comité, en el cual, se tiene en cuenta el desarrollo profesional, los planes de carrera y se realiza un estricto análisis de las habilidades de los perfiles para  garantizar que se asigne el mejor y más adecuado equipo.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6235504" y="1695984"/>
            <a:ext cx="2506456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COMITÉ DE DELIVERY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Mensualmente se revisan los KPI’s de excelencia corporativa a través de los Status Report. Ante cualquier riesgo se toman decisiones de alto nivel para solucionarlos</a:t>
            </a:r>
            <a:r>
              <a:rPr b="0" i="0" lang="es-ES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8984353" y="1683964"/>
            <a:ext cx="2512322" cy="2123656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RETROSPECTIVA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Una vez finalizado el proyecto se realiza un última reunión en la que se realiza una evaluación del proyecto, se mide la satisfacción del cliente y se analizan las lecciones aprendidas.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4">
  <p:cSld name="Cierre 4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28887" y="3998472"/>
            <a:ext cx="813387" cy="43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5283" y="1976915"/>
            <a:ext cx="687791" cy="19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290" y="1850913"/>
            <a:ext cx="556213" cy="55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201" y="1985490"/>
            <a:ext cx="687791" cy="20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/>
          <p:cNvPicPr preferRelativeResize="0"/>
          <p:nvPr/>
        </p:nvPicPr>
        <p:blipFill rotWithShape="1">
          <a:blip r:embed="rId6">
            <a:alphaModFix/>
          </a:blip>
          <a:srcRect b="18644" l="18362" r="17179" t="22406"/>
          <a:stretch/>
        </p:blipFill>
        <p:spPr>
          <a:xfrm>
            <a:off x="8716016" y="1911262"/>
            <a:ext cx="1175803" cy="35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7">
            <a:alphaModFix/>
          </a:blip>
          <a:srcRect b="23756" l="21991" r="21939" t="22586"/>
          <a:stretch/>
        </p:blipFill>
        <p:spPr>
          <a:xfrm>
            <a:off x="695325" y="2624453"/>
            <a:ext cx="1022715" cy="32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55577" y="1976915"/>
            <a:ext cx="1208120" cy="2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 rotWithShape="1">
          <a:blip r:embed="rId9">
            <a:alphaModFix/>
          </a:blip>
          <a:srcRect b="12373" l="12622" r="15945" t="14623"/>
          <a:stretch/>
        </p:blipFill>
        <p:spPr>
          <a:xfrm>
            <a:off x="7116010" y="4036979"/>
            <a:ext cx="1303036" cy="43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 rotWithShape="1">
          <a:blip r:embed="rId10">
            <a:alphaModFix/>
          </a:blip>
          <a:srcRect b="25746" l="12292" r="11845" t="22500"/>
          <a:stretch/>
        </p:blipFill>
        <p:spPr>
          <a:xfrm>
            <a:off x="2249499" y="1898662"/>
            <a:ext cx="1383780" cy="30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 rotWithShape="1">
          <a:blip r:embed="rId11">
            <a:alphaModFix/>
          </a:blip>
          <a:srcRect b="19591" l="16577" r="17484" t="27909"/>
          <a:stretch/>
        </p:blipFill>
        <p:spPr>
          <a:xfrm>
            <a:off x="695325" y="3380979"/>
            <a:ext cx="1202733" cy="31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 rotWithShape="1">
          <a:blip r:embed="rId12">
            <a:alphaModFix/>
          </a:blip>
          <a:srcRect b="23857" l="13477" r="10659" t="27194"/>
          <a:stretch/>
        </p:blipFill>
        <p:spPr>
          <a:xfrm>
            <a:off x="695325" y="4130579"/>
            <a:ext cx="1383780" cy="29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13">
            <a:alphaModFix/>
          </a:blip>
          <a:srcRect b="13231" l="10408" r="11937" t="16028"/>
          <a:stretch/>
        </p:blipFill>
        <p:spPr>
          <a:xfrm>
            <a:off x="695325" y="4858937"/>
            <a:ext cx="1416529" cy="42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14">
            <a:alphaModFix/>
          </a:blip>
          <a:srcRect b="15059" l="17869" r="15983" t="1380"/>
          <a:stretch/>
        </p:blipFill>
        <p:spPr>
          <a:xfrm>
            <a:off x="4125864" y="3951417"/>
            <a:ext cx="1206631" cy="49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15">
            <a:alphaModFix/>
          </a:blip>
          <a:srcRect b="0" l="18598" r="10403" t="0"/>
          <a:stretch/>
        </p:blipFill>
        <p:spPr>
          <a:xfrm>
            <a:off x="5778549" y="3271403"/>
            <a:ext cx="1267422" cy="59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78549" y="4906886"/>
            <a:ext cx="1064038" cy="27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69151" y="3386141"/>
            <a:ext cx="753580" cy="35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90030" y="2767142"/>
            <a:ext cx="1190177" cy="28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19">
            <a:alphaModFix/>
          </a:blip>
          <a:srcRect b="3601" l="24262" r="26385" t="12186"/>
          <a:stretch/>
        </p:blipFill>
        <p:spPr>
          <a:xfrm>
            <a:off x="8842007" y="2663067"/>
            <a:ext cx="900267" cy="50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 rotWithShape="1">
          <a:blip r:embed="rId20">
            <a:alphaModFix/>
          </a:blip>
          <a:srcRect b="28583" l="19356" r="19661" t="28667"/>
          <a:stretch/>
        </p:blipFill>
        <p:spPr>
          <a:xfrm>
            <a:off x="8735928" y="3479536"/>
            <a:ext cx="1112427" cy="25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21">
            <a:alphaModFix/>
          </a:blip>
          <a:srcRect b="22067" l="26522" r="25450" t="18800"/>
          <a:stretch/>
        </p:blipFill>
        <p:spPr>
          <a:xfrm>
            <a:off x="10604122" y="4037841"/>
            <a:ext cx="876085" cy="35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22">
            <a:alphaModFix/>
          </a:blip>
          <a:srcRect b="19206" l="18546" r="18176" t="27996"/>
          <a:stretch/>
        </p:blipFill>
        <p:spPr>
          <a:xfrm>
            <a:off x="2435821" y="3379191"/>
            <a:ext cx="1154261" cy="31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23">
            <a:alphaModFix/>
          </a:blip>
          <a:srcRect b="23209" l="15057" r="16983" t="23157"/>
          <a:stretch/>
        </p:blipFill>
        <p:spPr>
          <a:xfrm>
            <a:off x="4076127" y="4921030"/>
            <a:ext cx="1239663" cy="3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 rotWithShape="1">
          <a:blip r:embed="rId24">
            <a:alphaModFix/>
          </a:blip>
          <a:srcRect b="27050" l="23291" r="22283" t="24736"/>
          <a:stretch/>
        </p:blipFill>
        <p:spPr>
          <a:xfrm>
            <a:off x="2502454" y="2640734"/>
            <a:ext cx="992811" cy="2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 rotWithShape="1">
          <a:blip r:embed="rId25">
            <a:alphaModFix/>
          </a:blip>
          <a:srcRect b="22543" l="22869" r="20698" t="9333"/>
          <a:stretch/>
        </p:blipFill>
        <p:spPr>
          <a:xfrm>
            <a:off x="7252819" y="2618968"/>
            <a:ext cx="1029419" cy="4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 rotWithShape="1">
          <a:blip r:embed="rId26">
            <a:alphaModFix/>
          </a:blip>
          <a:srcRect b="22785" l="14841" r="13740" t="26490"/>
          <a:stretch/>
        </p:blipFill>
        <p:spPr>
          <a:xfrm>
            <a:off x="10177433" y="1926040"/>
            <a:ext cx="1302774" cy="30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27">
            <a:alphaModFix/>
          </a:blip>
          <a:srcRect b="19375" l="16388" r="15740" t="13773"/>
          <a:stretch/>
        </p:blipFill>
        <p:spPr>
          <a:xfrm>
            <a:off x="10242183" y="3395877"/>
            <a:ext cx="1238024" cy="39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28">
            <a:alphaModFix/>
          </a:blip>
          <a:srcRect b="22809" l="19823" r="21489" t="31097"/>
          <a:stretch/>
        </p:blipFill>
        <p:spPr>
          <a:xfrm>
            <a:off x="5838407" y="2741535"/>
            <a:ext cx="1070562" cy="275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29">
            <a:alphaModFix/>
          </a:blip>
          <a:srcRect b="17001" l="17869" r="18524" t="22886"/>
          <a:stretch/>
        </p:blipFill>
        <p:spPr>
          <a:xfrm>
            <a:off x="4125864" y="3364633"/>
            <a:ext cx="1160273" cy="3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30">
            <a:alphaModFix/>
          </a:blip>
          <a:srcRect b="2058" l="24039" r="20658" t="11493"/>
          <a:stretch/>
        </p:blipFill>
        <p:spPr>
          <a:xfrm>
            <a:off x="2551769" y="3942788"/>
            <a:ext cx="1008759" cy="51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labella - Wikipedia, la enciclopedia libre" id="266" name="Google Shape;266;p4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193898" y="2613476"/>
            <a:ext cx="1070562" cy="41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599491" y="4902290"/>
            <a:ext cx="990591" cy="31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741415" y="4118214"/>
            <a:ext cx="1101172" cy="24729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7282951" y="4765567"/>
            <a:ext cx="4222321" cy="6309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Referencias comerciales incluidas con pleno respeto a la legislación sobre propiedad intelectual e industrial, protección de datos y cualquier otra que pudiera ser de aplicación. </a:t>
            </a:r>
            <a:endParaRPr b="0" i="0" sz="1100" u="none" cap="none" strike="noStrike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695324" y="324197"/>
            <a:ext cx="94843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CONFÍAN EN NOSOTROS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ontraportada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42"/>
          <p:cNvGrpSpPr/>
          <p:nvPr/>
        </p:nvGrpSpPr>
        <p:grpSpPr>
          <a:xfrm>
            <a:off x="1113905" y="2271218"/>
            <a:ext cx="9081391" cy="3703698"/>
            <a:chOff x="589963" y="1800599"/>
            <a:chExt cx="8894283" cy="3627388"/>
          </a:xfrm>
        </p:grpSpPr>
        <p:pic>
          <p:nvPicPr>
            <p:cNvPr id="273" name="Google Shape;273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89963" y="1847506"/>
              <a:ext cx="2208474" cy="2017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8054" y="1830214"/>
              <a:ext cx="2208474" cy="2035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26145" y="1800599"/>
              <a:ext cx="2149242" cy="2097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35004" y="1800599"/>
              <a:ext cx="2149242" cy="2097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2"/>
            <p:cNvSpPr txBox="1"/>
            <p:nvPr/>
          </p:nvSpPr>
          <p:spPr>
            <a:xfrm>
              <a:off x="695325" y="2023625"/>
              <a:ext cx="17947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s-ES" sz="18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MADRID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2"/>
            <p:cNvSpPr txBox="1"/>
            <p:nvPr/>
          </p:nvSpPr>
          <p:spPr>
            <a:xfrm>
              <a:off x="2958214" y="2023625"/>
              <a:ext cx="18734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s-ES" sz="18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CIUDAD DE MÉXICO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2"/>
            <p:cNvSpPr txBox="1"/>
            <p:nvPr/>
          </p:nvSpPr>
          <p:spPr>
            <a:xfrm>
              <a:off x="5202086" y="2023625"/>
              <a:ext cx="16051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s-ES" sz="18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LIMA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2"/>
            <p:cNvSpPr txBox="1"/>
            <p:nvPr/>
          </p:nvSpPr>
          <p:spPr>
            <a:xfrm>
              <a:off x="7423737" y="2023625"/>
              <a:ext cx="16506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s-ES" sz="18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BOGOTÁ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2"/>
            <p:cNvSpPr txBox="1"/>
            <p:nvPr/>
          </p:nvSpPr>
          <p:spPr>
            <a:xfrm>
              <a:off x="695325" y="3977492"/>
              <a:ext cx="1989686" cy="1262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20249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BLUETAB MADRID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Poeta Joan Maragall,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28020 Madrid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España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T: +34 914 571 697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2"/>
            <p:cNvSpPr txBox="1"/>
            <p:nvPr/>
          </p:nvSpPr>
          <p:spPr>
            <a:xfrm>
              <a:off x="2958213" y="3977491"/>
              <a:ext cx="2111687" cy="1450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20249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BLUETAB CDMX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Av. Homero 440, Int. 503</a:t>
              </a:r>
              <a:b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Col. Polanco. Chapultepec</a:t>
              </a:r>
              <a:b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CP 11560, CDMX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México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T: +521 55 75771781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2"/>
            <p:cNvSpPr txBox="1"/>
            <p:nvPr/>
          </p:nvSpPr>
          <p:spPr>
            <a:xfrm>
              <a:off x="5202086" y="3977491"/>
              <a:ext cx="1951189" cy="1450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20249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BLUETAB LIMA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Av. Javier Prado Este 560 Oficina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1401, San Isidro Lima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Perú</a:t>
              </a:r>
              <a:endPara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T: +51 (1) 391-8315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2"/>
            <p:cNvSpPr txBox="1"/>
            <p:nvPr/>
          </p:nvSpPr>
          <p:spPr>
            <a:xfrm>
              <a:off x="7423737" y="3977492"/>
              <a:ext cx="2025063" cy="1450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s-ES" sz="1600" u="none" cap="none" strike="noStrike">
                  <a:solidFill>
                    <a:srgbClr val="20249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BLUETAB BOGOTÁ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Cra. 7 #71-21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Torre B, piso 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Bogotá DC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Colombia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-ES" sz="1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T: +57 (1) 3135831-32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" name="Google Shape;285;p42"/>
          <p:cNvPicPr preferRelativeResize="0"/>
          <p:nvPr/>
        </p:nvPicPr>
        <p:blipFill rotWithShape="1">
          <a:blip r:embed="rId6">
            <a:alphaModFix/>
          </a:blip>
          <a:srcRect b="0" l="69109" r="0" t="83107"/>
          <a:stretch/>
        </p:blipFill>
        <p:spPr>
          <a:xfrm>
            <a:off x="626301" y="450938"/>
            <a:ext cx="3762591" cy="109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a colores">
  <p:cSld name="paleta colore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>
  <p:cSld name="Índic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5978" cy="68729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1"/>
          <p:cNvSpPr txBox="1"/>
          <p:nvPr/>
        </p:nvSpPr>
        <p:spPr>
          <a:xfrm>
            <a:off x="695325" y="324197"/>
            <a:ext cx="24771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ÍNDICE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695325" y="1319876"/>
            <a:ext cx="6101715" cy="4572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02492"/>
              </a:buClr>
              <a:buSzPts val="2880"/>
              <a:buFont typeface="Calibri"/>
              <a:buAutoNum type="arabicPeriod"/>
              <a:defRPr b="0" i="0" sz="2400" u="none" cap="none" strike="noStrike">
                <a:solidFill>
                  <a:srgbClr val="9C9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1">
  <p:cSld name="Intro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/>
        </p:nvSpPr>
        <p:spPr>
          <a:xfrm>
            <a:off x="7974966" y="3300179"/>
            <a:ext cx="158612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CAGR a 3 años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 txBox="1"/>
          <p:nvPr/>
        </p:nvSpPr>
        <p:spPr>
          <a:xfrm>
            <a:off x="831484" y="3300179"/>
            <a:ext cx="178017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Oficinas en el mundo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Proyectos en 10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5"/>
          <p:cNvSpPr txBox="1"/>
          <p:nvPr/>
        </p:nvSpPr>
        <p:spPr>
          <a:xfrm>
            <a:off x="3301608" y="3300179"/>
            <a:ext cx="137056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Clientes activos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5"/>
          <p:cNvSpPr txBox="1"/>
          <p:nvPr/>
        </p:nvSpPr>
        <p:spPr>
          <a:xfrm>
            <a:off x="5362123" y="3300179"/>
            <a:ext cx="192289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+600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Empleados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5"/>
          <p:cNvSpPr txBox="1"/>
          <p:nvPr/>
        </p:nvSpPr>
        <p:spPr>
          <a:xfrm>
            <a:off x="831484" y="5008074"/>
            <a:ext cx="178017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+200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Proyectos al año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5"/>
          <p:cNvSpPr txBox="1"/>
          <p:nvPr/>
        </p:nvSpPr>
        <p:spPr>
          <a:xfrm>
            <a:off x="3301608" y="5008074"/>
            <a:ext cx="177321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80%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 clientes cotizan en bolsas internacionales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"/>
          <p:cNvSpPr txBox="1"/>
          <p:nvPr/>
        </p:nvSpPr>
        <p:spPr>
          <a:xfrm>
            <a:off x="5638287" y="5008074"/>
            <a:ext cx="1646333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80%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 reinversión en la compañía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"/>
          <p:cNvSpPr txBox="1"/>
          <p:nvPr/>
        </p:nvSpPr>
        <p:spPr>
          <a:xfrm>
            <a:off x="7974966" y="5008073"/>
            <a:ext cx="159565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ES" sz="5400" u="none" cap="none" strike="noStrike">
                <a:solidFill>
                  <a:srgbClr val="202492"/>
                </a:solidFill>
                <a:latin typeface="Titillium Web"/>
                <a:ea typeface="Titillium Web"/>
                <a:cs typeface="Titillium Web"/>
                <a:sym typeface="Titillium Web"/>
              </a:rPr>
              <a:t>70%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 empleados más de 8 años de experiencia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5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A BLUETAB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" name="Google Shape;33;p25"/>
          <p:cNvSpPr txBox="1"/>
          <p:nvPr/>
        </p:nvSpPr>
        <p:spPr>
          <a:xfrm>
            <a:off x="695325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SOBRE NOSOTROS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" name="Google Shape;34;p25"/>
          <p:cNvSpPr txBox="1"/>
          <p:nvPr/>
        </p:nvSpPr>
        <p:spPr>
          <a:xfrm>
            <a:off x="695324" y="1787525"/>
            <a:ext cx="906381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Somos un equipo de más de 600 expertos en Europa y América diseñando y desplegando </a:t>
            </a:r>
            <a:r>
              <a:rPr b="0" i="0" lang="es-E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soluciones de datos</a:t>
            </a:r>
            <a:r>
              <a:rPr b="0" i="0" lang="es-ES" sz="2000" u="none" cap="none" strike="noStrike">
                <a:solidFill>
                  <a:srgbClr val="E95E15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s-E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s-E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desarrollando</a:t>
            </a:r>
            <a:r>
              <a:rPr b="0" i="0" lang="es-E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software para acelerar </a:t>
            </a:r>
            <a:r>
              <a:rPr b="0" i="0" lang="es-ES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la implantación de nuestras soluciones y creando una cultura en la que se valora y se cuida al </a:t>
            </a:r>
            <a:r>
              <a:rPr b="0" i="0" lang="es-ES" sz="2000" u="none" cap="none" strike="noStrike">
                <a:solidFill>
                  <a:srgbClr val="E95E15"/>
                </a:solidFill>
                <a:latin typeface="Arial"/>
                <a:ea typeface="Arial"/>
                <a:cs typeface="Arial"/>
                <a:sym typeface="Arial"/>
              </a:rPr>
              <a:t>talento técnico.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2">
  <p:cSld name="Intro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A BLUETAB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" name="Google Shape;37;p26"/>
          <p:cNvSpPr txBox="1"/>
          <p:nvPr/>
        </p:nvSpPr>
        <p:spPr>
          <a:xfrm>
            <a:off x="695325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BLUETAB WAY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7375" y="1846785"/>
            <a:ext cx="5091271" cy="406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6"/>
          <p:cNvSpPr txBox="1"/>
          <p:nvPr/>
        </p:nvSpPr>
        <p:spPr>
          <a:xfrm>
            <a:off x="6915535" y="3767823"/>
            <a:ext cx="39188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Tenemos una forma de trabajar que nos permite hace un seguimiento exhaustivo de los proyectos de inicio a fin para asegurar la excelencia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6"/>
          <p:cNvSpPr txBox="1"/>
          <p:nvPr/>
        </p:nvSpPr>
        <p:spPr>
          <a:xfrm>
            <a:off x="6915536" y="5045962"/>
            <a:ext cx="378823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Hemos creado una cultura de empresa que permite atraer a los mejores expertos. Valoramos el conocimiento,  la experiencia y el trabajo bien hecho. 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6"/>
          <p:cNvSpPr txBox="1"/>
          <p:nvPr/>
        </p:nvSpPr>
        <p:spPr>
          <a:xfrm>
            <a:off x="6915534" y="2615477"/>
            <a:ext cx="42477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Activamos tus datos. Entendemos las soluciones de datos como un iceberg. Lo que se ve, los datos que aportan valor a tu negocio, son solo la punta del iceberg. Lo que hay detrás y no se ve, es clave.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6"/>
          <p:cNvSpPr txBox="1"/>
          <p:nvPr/>
        </p:nvSpPr>
        <p:spPr>
          <a:xfrm>
            <a:off x="3747326" y="2415978"/>
            <a:ext cx="1355465" cy="53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rPr>
              <a:t>LO QUE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rPr>
              <a:t>HACEMOS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6"/>
          <p:cNvSpPr txBox="1"/>
          <p:nvPr/>
        </p:nvSpPr>
        <p:spPr>
          <a:xfrm>
            <a:off x="3703231" y="3564453"/>
            <a:ext cx="1399560" cy="53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rPr>
              <a:t>CÓMO LO HACEMOS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6"/>
          <p:cNvSpPr txBox="1"/>
          <p:nvPr/>
        </p:nvSpPr>
        <p:spPr>
          <a:xfrm>
            <a:off x="3708692" y="4861213"/>
            <a:ext cx="1461126" cy="531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ES" sz="1500" u="none" cap="none" strike="noStrike">
                <a:solidFill>
                  <a:srgbClr val="002060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 CULTURA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6"/>
          <p:cNvGrpSpPr/>
          <p:nvPr/>
        </p:nvGrpSpPr>
        <p:grpSpPr>
          <a:xfrm>
            <a:off x="4915302" y="2826813"/>
            <a:ext cx="2000234" cy="2422899"/>
            <a:chOff x="4754112" y="2594777"/>
            <a:chExt cx="1896499" cy="2422899"/>
          </a:xfrm>
        </p:grpSpPr>
        <p:cxnSp>
          <p:nvCxnSpPr>
            <p:cNvPr id="46" name="Google Shape;46;p26"/>
            <p:cNvCxnSpPr/>
            <p:nvPr/>
          </p:nvCxnSpPr>
          <p:spPr>
            <a:xfrm>
              <a:off x="4754112" y="2594777"/>
              <a:ext cx="1896499" cy="0"/>
            </a:xfrm>
            <a:prstGeom prst="straightConnector1">
              <a:avLst/>
            </a:prstGeom>
            <a:noFill/>
            <a:ln cap="rnd" cmpd="sng" w="9525">
              <a:solidFill>
                <a:srgbClr val="E25E25"/>
              </a:solidFill>
              <a:prstDash val="solid"/>
              <a:miter lim="800000"/>
              <a:headEnd len="lg" w="lg" type="oval"/>
              <a:tailEnd len="sm" w="sm" type="none"/>
            </a:ln>
          </p:spPr>
        </p:cxnSp>
        <p:cxnSp>
          <p:nvCxnSpPr>
            <p:cNvPr id="47" name="Google Shape;47;p26"/>
            <p:cNvCxnSpPr/>
            <p:nvPr/>
          </p:nvCxnSpPr>
          <p:spPr>
            <a:xfrm>
              <a:off x="4754112" y="3743160"/>
              <a:ext cx="1896499" cy="0"/>
            </a:xfrm>
            <a:prstGeom prst="straightConnector1">
              <a:avLst/>
            </a:prstGeom>
            <a:noFill/>
            <a:ln cap="rnd" cmpd="sng" w="9525">
              <a:solidFill>
                <a:srgbClr val="E25E25"/>
              </a:solidFill>
              <a:prstDash val="solid"/>
              <a:miter lim="800000"/>
              <a:headEnd len="lg" w="lg" type="oval"/>
              <a:tailEnd len="sm" w="sm" type="none"/>
            </a:ln>
          </p:spPr>
        </p:cxnSp>
        <p:cxnSp>
          <p:nvCxnSpPr>
            <p:cNvPr id="48" name="Google Shape;48;p26"/>
            <p:cNvCxnSpPr/>
            <p:nvPr/>
          </p:nvCxnSpPr>
          <p:spPr>
            <a:xfrm>
              <a:off x="4754112" y="5017676"/>
              <a:ext cx="1896499" cy="0"/>
            </a:xfrm>
            <a:prstGeom prst="straightConnector1">
              <a:avLst/>
            </a:prstGeom>
            <a:noFill/>
            <a:ln cap="rnd" cmpd="sng" w="9525">
              <a:solidFill>
                <a:srgbClr val="E25E25"/>
              </a:solidFill>
              <a:prstDash val="solid"/>
              <a:miter lim="800000"/>
              <a:headEnd len="lg" w="lg" type="oval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3">
  <p:cSld name="Intro 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esquiando, exterior, carreras, campo&#10;&#10;Descripción generada automáticamente" id="50" name="Google Shape;50;p27"/>
          <p:cNvPicPr preferRelativeResize="0"/>
          <p:nvPr/>
        </p:nvPicPr>
        <p:blipFill rotWithShape="1">
          <a:blip r:embed="rId2">
            <a:alphaModFix/>
          </a:blip>
          <a:srcRect b="8639" l="12646" r="20938" t="35839"/>
          <a:stretch/>
        </p:blipFill>
        <p:spPr>
          <a:xfrm>
            <a:off x="8175113" y="1790065"/>
            <a:ext cx="3254887" cy="150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7"/>
          <p:cNvPicPr preferRelativeResize="0"/>
          <p:nvPr/>
        </p:nvPicPr>
        <p:blipFill rotWithShape="1">
          <a:blip r:embed="rId3">
            <a:alphaModFix/>
          </a:blip>
          <a:srcRect b="48566" l="0" r="0" t="9631"/>
          <a:stretch/>
        </p:blipFill>
        <p:spPr>
          <a:xfrm>
            <a:off x="4483100" y="1787525"/>
            <a:ext cx="32512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7"/>
          <p:cNvPicPr preferRelativeResize="0"/>
          <p:nvPr/>
        </p:nvPicPr>
        <p:blipFill rotWithShape="1">
          <a:blip r:embed="rId4">
            <a:alphaModFix/>
          </a:blip>
          <a:srcRect b="35822" l="0" r="0" t="22920"/>
          <a:stretch/>
        </p:blipFill>
        <p:spPr>
          <a:xfrm>
            <a:off x="800788" y="1784985"/>
            <a:ext cx="3252466" cy="12915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7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A BLUETAB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" name="Google Shape;54;p27"/>
          <p:cNvSpPr txBox="1"/>
          <p:nvPr/>
        </p:nvSpPr>
        <p:spPr>
          <a:xfrm>
            <a:off x="695325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NUESTRAS SOLUCIONES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" name="Google Shape;55;p27"/>
          <p:cNvSpPr/>
          <p:nvPr/>
        </p:nvSpPr>
        <p:spPr>
          <a:xfrm>
            <a:off x="799906" y="3326092"/>
            <a:ext cx="3324942" cy="2992915"/>
          </a:xfrm>
          <a:prstGeom prst="roundRect">
            <a:avLst>
              <a:gd fmla="val 7138" name="adj"/>
            </a:avLst>
          </a:prstGeom>
          <a:solidFill>
            <a:schemeClr val="lt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7"/>
          <p:cNvSpPr txBox="1"/>
          <p:nvPr/>
        </p:nvSpPr>
        <p:spPr>
          <a:xfrm>
            <a:off x="942960" y="3636139"/>
            <a:ext cx="314816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Definir una estrategia de datos adecuada y seleccionar las tecnologías necesarias para su puesta en marcha requiere una visión independiente y experimentada.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ARCHITECTURE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F4D7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GOVERNANCE  &amp; DATA 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F4D79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CLOUD ADOPTION &amp;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7"/>
          <p:cNvSpPr/>
          <p:nvPr/>
        </p:nvSpPr>
        <p:spPr>
          <a:xfrm>
            <a:off x="4541184" y="3335422"/>
            <a:ext cx="3324942" cy="2992915"/>
          </a:xfrm>
          <a:prstGeom prst="roundRect">
            <a:avLst>
              <a:gd fmla="val 7138" name="adj"/>
            </a:avLst>
          </a:prstGeom>
          <a:solidFill>
            <a:schemeClr val="lt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7"/>
          <p:cNvSpPr txBox="1"/>
          <p:nvPr/>
        </p:nvSpPr>
        <p:spPr>
          <a:xfrm>
            <a:off x="4655692" y="3645469"/>
            <a:ext cx="3069083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Sabemos cómo poner en marcha el plan. Construir una plataforma de datos sobre entornos tecnológicos complejos requiere contar con profesionales experimentados.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8CAAD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BI &amp; MODERN 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8CAAD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ENTERPRISE REPORTING &amp; DATA VIZ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7"/>
          <p:cNvSpPr/>
          <p:nvPr/>
        </p:nvSpPr>
        <p:spPr>
          <a:xfrm>
            <a:off x="8266984" y="3335422"/>
            <a:ext cx="3324942" cy="2992915"/>
          </a:xfrm>
          <a:prstGeom prst="roundRect">
            <a:avLst>
              <a:gd fmla="val 7138" name="adj"/>
            </a:avLst>
          </a:prstGeom>
          <a:solidFill>
            <a:schemeClr val="lt1">
              <a:alpha val="8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7"/>
          <p:cNvSpPr txBox="1"/>
          <p:nvPr/>
        </p:nvSpPr>
        <p:spPr>
          <a:xfrm>
            <a:off x="8381494" y="3645469"/>
            <a:ext cx="304562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La punta del iceberg. Machine Learning e Inteligencia Artificial con una visión empresarial. Conocemos las técnicas y sabemos cómo utilizar la tecnología.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7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5787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45787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45787A"/>
                </a:solidFill>
                <a:latin typeface="Titillium Web"/>
                <a:ea typeface="Titillium Web"/>
                <a:cs typeface="Titillium Web"/>
                <a:sym typeface="Titillium Web"/>
              </a:rPr>
              <a:t>AI &amp; ML 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27"/>
          <p:cNvGrpSpPr/>
          <p:nvPr/>
        </p:nvGrpSpPr>
        <p:grpSpPr>
          <a:xfrm>
            <a:off x="8171596" y="3097939"/>
            <a:ext cx="3255527" cy="505898"/>
            <a:chOff x="339695" y="1478615"/>
            <a:chExt cx="3423861" cy="505898"/>
          </a:xfrm>
        </p:grpSpPr>
        <p:sp>
          <p:nvSpPr>
            <p:cNvPr id="62" name="Google Shape;62;p27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4578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4578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7"/>
          <p:cNvGrpSpPr/>
          <p:nvPr/>
        </p:nvGrpSpPr>
        <p:grpSpPr>
          <a:xfrm>
            <a:off x="4481089" y="3085139"/>
            <a:ext cx="3255527" cy="505898"/>
            <a:chOff x="339695" y="1478615"/>
            <a:chExt cx="3423861" cy="505898"/>
          </a:xfrm>
        </p:grpSpPr>
        <p:sp>
          <p:nvSpPr>
            <p:cNvPr id="65" name="Google Shape;65;p27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8CA9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7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8CA9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27"/>
          <p:cNvGrpSpPr/>
          <p:nvPr/>
        </p:nvGrpSpPr>
        <p:grpSpPr>
          <a:xfrm>
            <a:off x="799906" y="3075809"/>
            <a:ext cx="3255527" cy="505898"/>
            <a:chOff x="339695" y="1478615"/>
            <a:chExt cx="3423861" cy="505898"/>
          </a:xfrm>
        </p:grpSpPr>
        <p:sp>
          <p:nvSpPr>
            <p:cNvPr id="68" name="Google Shape;68;p27"/>
            <p:cNvSpPr/>
            <p:nvPr/>
          </p:nvSpPr>
          <p:spPr>
            <a:xfrm>
              <a:off x="339696" y="1478615"/>
              <a:ext cx="3423860" cy="222263"/>
            </a:xfrm>
            <a:prstGeom prst="rect">
              <a:avLst/>
            </a:prstGeom>
            <a:solidFill>
              <a:srgbClr val="9F4D7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7"/>
            <p:cNvSpPr/>
            <p:nvPr/>
          </p:nvSpPr>
          <p:spPr>
            <a:xfrm>
              <a:off x="339695" y="1558448"/>
              <a:ext cx="3423861" cy="426065"/>
            </a:xfrm>
            <a:prstGeom prst="roundRect">
              <a:avLst>
                <a:gd fmla="val 27686" name="adj"/>
              </a:avLst>
            </a:prstGeom>
            <a:solidFill>
              <a:srgbClr val="9F4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7"/>
          <p:cNvSpPr txBox="1"/>
          <p:nvPr/>
        </p:nvSpPr>
        <p:spPr>
          <a:xfrm>
            <a:off x="945048" y="3157266"/>
            <a:ext cx="3017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7"/>
          <p:cNvSpPr txBox="1"/>
          <p:nvPr/>
        </p:nvSpPr>
        <p:spPr>
          <a:xfrm>
            <a:off x="4674322" y="3166596"/>
            <a:ext cx="3017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FABRIC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7"/>
          <p:cNvSpPr txBox="1"/>
          <p:nvPr/>
        </p:nvSpPr>
        <p:spPr>
          <a:xfrm>
            <a:off x="8390809" y="3150267"/>
            <a:ext cx="31818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AUGMENTED ANALYTICS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7"/>
          <p:cNvSpPr/>
          <p:nvPr/>
        </p:nvSpPr>
        <p:spPr>
          <a:xfrm>
            <a:off x="4483100" y="2913916"/>
            <a:ext cx="3254375" cy="172183"/>
          </a:xfrm>
          <a:prstGeom prst="rect">
            <a:avLst/>
          </a:prstGeom>
          <a:solidFill>
            <a:srgbClr val="8CA9D3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7"/>
          <p:cNvSpPr/>
          <p:nvPr/>
        </p:nvSpPr>
        <p:spPr>
          <a:xfrm>
            <a:off x="800099" y="2913917"/>
            <a:ext cx="3254375" cy="162658"/>
          </a:xfrm>
          <a:prstGeom prst="rect">
            <a:avLst/>
          </a:prstGeom>
          <a:solidFill>
            <a:srgbClr val="AF8695">
              <a:alpha val="7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8169275" y="2926616"/>
            <a:ext cx="3260725" cy="172183"/>
          </a:xfrm>
          <a:prstGeom prst="rect">
            <a:avLst/>
          </a:prstGeom>
          <a:solidFill>
            <a:srgbClr val="83A2A3">
              <a:alpha val="7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4">
  <p:cSld name="Intro 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8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INTRODUCCIÓN A BLUETAB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8" name="Google Shape;78;p28"/>
          <p:cNvSpPr txBox="1"/>
          <p:nvPr/>
        </p:nvSpPr>
        <p:spPr>
          <a:xfrm>
            <a:off x="695325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NUESTRO SOFTWARE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" name="Google Shape;79;p28"/>
          <p:cNvSpPr txBox="1"/>
          <p:nvPr/>
        </p:nvSpPr>
        <p:spPr>
          <a:xfrm>
            <a:off x="695324" y="2183115"/>
            <a:ext cx="29729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Truedat es una herramienta de código abierto para el  gobierno y la calidad del dato.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 txBox="1"/>
          <p:nvPr/>
        </p:nvSpPr>
        <p:spPr>
          <a:xfrm>
            <a:off x="4618439" y="2183115"/>
            <a:ext cx="31726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Fastag, es un asset que utiliza Inteligencia artificial y Machine Learning para automatizar la clasificación y la extracción de metadatos de documentos</a:t>
            </a:r>
            <a:r>
              <a:rPr b="0" i="0" lang="es-E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8"/>
          <p:cNvSpPr txBox="1"/>
          <p:nvPr/>
        </p:nvSpPr>
        <p:spPr>
          <a:xfrm>
            <a:off x="8266133" y="2183115"/>
            <a:ext cx="327367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Grandes volúmenes de información, tiempo real, concurrencia. Podemos ayudarte en tú digitalización automatizando procesos clave.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8"/>
          <p:cNvSpPr txBox="1"/>
          <p:nvPr/>
        </p:nvSpPr>
        <p:spPr>
          <a:xfrm>
            <a:off x="695324" y="1701306"/>
            <a:ext cx="30175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TRUEDAT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 txBox="1"/>
          <p:nvPr/>
        </p:nvSpPr>
        <p:spPr>
          <a:xfrm>
            <a:off x="4618439" y="1701306"/>
            <a:ext cx="30175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FAST CAPTURE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 txBox="1"/>
          <p:nvPr/>
        </p:nvSpPr>
        <p:spPr>
          <a:xfrm>
            <a:off x="8266134" y="1701306"/>
            <a:ext cx="32305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TAILORED ENTERPRISE SW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1577" y="3505514"/>
            <a:ext cx="3035850" cy="227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941" y="3698050"/>
            <a:ext cx="2504872" cy="213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7451" y="3770219"/>
            <a:ext cx="3396550" cy="195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exo Intro 1">
  <p:cSld name="anexo Intro 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384" y="2659434"/>
            <a:ext cx="2526171" cy="14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1332" y="2572326"/>
            <a:ext cx="2108785" cy="155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410" y="2530972"/>
            <a:ext cx="1699537" cy="16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9"/>
          <p:cNvSpPr txBox="1"/>
          <p:nvPr/>
        </p:nvSpPr>
        <p:spPr>
          <a:xfrm>
            <a:off x="699718" y="1695808"/>
            <a:ext cx="28179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ARCHITECTURE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9"/>
          <p:cNvSpPr txBox="1"/>
          <p:nvPr/>
        </p:nvSpPr>
        <p:spPr>
          <a:xfrm>
            <a:off x="4487959" y="1695808"/>
            <a:ext cx="24166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GOVERNANCE  &amp; DATA 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9"/>
          <p:cNvSpPr txBox="1"/>
          <p:nvPr/>
        </p:nvSpPr>
        <p:spPr>
          <a:xfrm>
            <a:off x="699716" y="4467573"/>
            <a:ext cx="3144496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Consultoría y auditoría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Programas estratégicos de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Comparativa de soluciones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Arquitectura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Estrategias de CI/CD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Diseño de Infraestructura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/>
        </p:nvSpPr>
        <p:spPr>
          <a:xfrm>
            <a:off x="4487958" y="4467573"/>
            <a:ext cx="3345858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Cumplimiento regulatorio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Definición de roles y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Gestión del dato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Definición de programas de calidad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Diseño de programas de Gobierno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Gestión avanzada de metadatos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 txBox="1"/>
          <p:nvPr/>
        </p:nvSpPr>
        <p:spPr>
          <a:xfrm>
            <a:off x="8583989" y="4467573"/>
            <a:ext cx="2831442" cy="1769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Estrategia de paso a la nube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Ciberseguridad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Estrategias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Arquitectura de datos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Optimización de entornos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 de costes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9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NUESTRAS SOLUCIONES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8" name="Google Shape;98;p29"/>
          <p:cNvSpPr txBox="1"/>
          <p:nvPr/>
        </p:nvSpPr>
        <p:spPr>
          <a:xfrm>
            <a:off x="695324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STRATEGY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9" name="Google Shape;99;p29"/>
          <p:cNvSpPr txBox="1"/>
          <p:nvPr/>
        </p:nvSpPr>
        <p:spPr>
          <a:xfrm>
            <a:off x="8583988" y="1695808"/>
            <a:ext cx="23278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9F4D79"/>
                </a:solidFill>
                <a:latin typeface="Titillium Web"/>
                <a:ea typeface="Titillium Web"/>
                <a:cs typeface="Titillium Web"/>
                <a:sym typeface="Titillium Web"/>
              </a:rPr>
              <a:t>CLOUD ADOPTION &amp;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exo Intro 2">
  <p:cSld name="anexo Intro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866693" y="2196675"/>
            <a:ext cx="1444354" cy="14443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 txBox="1"/>
          <p:nvPr/>
        </p:nvSpPr>
        <p:spPr>
          <a:xfrm>
            <a:off x="699718" y="1695808"/>
            <a:ext cx="28179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DATA MANAGEMENTS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/>
          <p:cNvSpPr txBox="1"/>
          <p:nvPr/>
        </p:nvSpPr>
        <p:spPr>
          <a:xfrm>
            <a:off x="699716" y="4467573"/>
            <a:ext cx="3144496" cy="118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Consultoría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Modelado de datos funcional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Modelos de calidad del dato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Regtech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0"/>
          <p:cNvSpPr/>
          <p:nvPr/>
        </p:nvSpPr>
        <p:spPr>
          <a:xfrm>
            <a:off x="4492625" y="2196675"/>
            <a:ext cx="1444354" cy="14443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0"/>
          <p:cNvSpPr txBox="1"/>
          <p:nvPr/>
        </p:nvSpPr>
        <p:spPr>
          <a:xfrm>
            <a:off x="4487958" y="4467573"/>
            <a:ext cx="3345858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Gestión de infraestructura de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Desarrollo ETL / ELT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Optimización de costes y rendimiento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Implementación de políticas de ciberseguridad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0"/>
          <p:cNvSpPr txBox="1"/>
          <p:nvPr/>
        </p:nvSpPr>
        <p:spPr>
          <a:xfrm>
            <a:off x="8583989" y="4467573"/>
            <a:ext cx="2831442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Diseño y desarrollo de dashboards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Preparación de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Modelos de seguridad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95E15"/>
              </a:buClr>
              <a:buSzPts val="1540"/>
              <a:buFont typeface="Arial"/>
              <a:buChar char="/"/>
            </a:pPr>
            <a:r>
              <a:rPr b="0" i="0" lang="es-E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Preparación de entornos de autoservicio de datos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0"/>
          <p:cNvSpPr txBox="1"/>
          <p:nvPr/>
        </p:nvSpPr>
        <p:spPr>
          <a:xfrm>
            <a:off x="695324" y="324197"/>
            <a:ext cx="51817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NUESTRAS SOLUCIONES</a:t>
            </a:r>
            <a:endParaRPr b="1" i="0" sz="1800" u="none" cap="none" strike="noStrike">
              <a:solidFill>
                <a:srgbClr val="E95E1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8" name="Google Shape;108;p30"/>
          <p:cNvSpPr txBox="1"/>
          <p:nvPr/>
        </p:nvSpPr>
        <p:spPr>
          <a:xfrm>
            <a:off x="695324" y="944563"/>
            <a:ext cx="51817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202392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FABRIC</a:t>
            </a:r>
            <a:endParaRPr b="1" i="0" sz="1400" u="none" cap="none" strike="noStrike">
              <a:solidFill>
                <a:srgbClr val="20239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9" name="Google Shape;109;p30"/>
          <p:cNvSpPr txBox="1"/>
          <p:nvPr/>
        </p:nvSpPr>
        <p:spPr>
          <a:xfrm>
            <a:off x="4487958" y="1695808"/>
            <a:ext cx="21834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BI &amp; MODERN 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 txBox="1"/>
          <p:nvPr/>
        </p:nvSpPr>
        <p:spPr>
          <a:xfrm>
            <a:off x="8688907" y="1695808"/>
            <a:ext cx="28903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ES" sz="2000" u="none" cap="none" strike="noStrike">
                <a:solidFill>
                  <a:srgbClr val="8CAAD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ENTERPRISE REPORTING &amp; DATA VIZ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813" y="2648633"/>
            <a:ext cx="2852012" cy="1474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2489" y="2593569"/>
            <a:ext cx="2354882" cy="163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878" y="2527336"/>
            <a:ext cx="2182632" cy="167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1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36" y="6347658"/>
            <a:ext cx="12179328" cy="3806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36" y="6347658"/>
            <a:ext cx="12179328" cy="3806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ta.europa.eu/es" TargetMode="External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google.com/publicdata/directory" TargetMode="External"/><Relationship Id="rId4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egistry.opendata.aws/" TargetMode="External"/><Relationship Id="rId4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hyperlink" Target="https://bluetab.net/" TargetMode="External"/><Relationship Id="rId7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data.gov/" TargetMode="Externa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>
            <p:ph type="title"/>
          </p:nvPr>
        </p:nvSpPr>
        <p:spPr>
          <a:xfrm>
            <a:off x="465513" y="562767"/>
            <a:ext cx="4580312" cy="18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6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292" name="Google Shape;292;p1"/>
          <p:cNvSpPr txBox="1"/>
          <p:nvPr>
            <p:ph idx="1" type="body"/>
          </p:nvPr>
        </p:nvSpPr>
        <p:spPr>
          <a:xfrm>
            <a:off x="473825" y="2492026"/>
            <a:ext cx="4571999" cy="3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February 19, 2023</a:t>
            </a:r>
            <a:endParaRPr/>
          </a:p>
        </p:txBody>
      </p:sp>
      <p:sp>
        <p:nvSpPr>
          <p:cNvPr id="293" name="Google Shape;293;p1"/>
          <p:cNvSpPr txBox="1"/>
          <p:nvPr/>
        </p:nvSpPr>
        <p:spPr>
          <a:xfrm>
            <a:off x="465513" y="315019"/>
            <a:ext cx="4571999" cy="3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1600"/>
              <a:buFont typeface="Arial"/>
              <a:buNone/>
            </a:pPr>
            <a:r>
              <a:rPr b="1" i="0" lang="es-ES" sz="1600" u="none" cap="none" strike="noStrike">
                <a:solidFill>
                  <a:srgbClr val="E95E15"/>
                </a:solidFill>
                <a:latin typeface="Titillium Web"/>
                <a:ea typeface="Titillium Web"/>
                <a:cs typeface="Titillium Web"/>
                <a:sym typeface="Titillium Web"/>
              </a:rPr>
              <a:t>Universidad de Lleida; Massive Data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f61a35fd3_0_54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 -Examples</a:t>
            </a:r>
            <a:endParaRPr/>
          </a:p>
        </p:txBody>
      </p:sp>
      <p:sp>
        <p:nvSpPr>
          <p:cNvPr id="357" name="Google Shape;357;g20f61a35fd3_0_54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European Union Open Data Portal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58" name="Google Shape;358;g20f61a35fd3_0_54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https://data.europa.eu/es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9" name="Google Shape;359;g20f61a35fd3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5274" y="1477675"/>
            <a:ext cx="8148476" cy="5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f61a35fd3_0_67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 -Examples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65" name="Google Shape;365;g20f61a35fd3_0_67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Google Public Data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66" name="Google Shape;366;g20f61a35fd3_0_67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https://www.google.com/publicdata/directory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7" name="Google Shape;367;g20f61a35fd3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350" y="2108700"/>
            <a:ext cx="9112251" cy="61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f61a35fd3_0_88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 -Examples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73" name="Google Shape;373;g20f61a35fd3_0_88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AWS Open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74" name="Google Shape;374;g20f61a35fd3_0_88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https://registry.opendata.aws/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75" name="Google Shape;375;g20f61a35fd3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1963" y="2083125"/>
            <a:ext cx="91961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f61a35fd3_0_78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Activity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81" name="Google Shape;381;g20f61a35fd3_0_78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Look for the following information</a:t>
            </a:r>
            <a:endParaRPr/>
          </a:p>
        </p:txBody>
      </p:sp>
      <p:sp>
        <p:nvSpPr>
          <p:cNvPr id="382" name="Google Shape;382;g20f61a35fd3_0_78"/>
          <p:cNvSpPr txBox="1"/>
          <p:nvPr>
            <p:ph idx="1" type="body"/>
          </p:nvPr>
        </p:nvSpPr>
        <p:spPr>
          <a:xfrm>
            <a:off x="479376" y="1556792"/>
            <a:ext cx="9556200" cy="4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Energy efficiency certificates for existing buildings in Lleida. </a:t>
            </a:r>
            <a:endParaRPr sz="2000"/>
          </a:p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List of accommodation facilities in the city of Barcelona. </a:t>
            </a:r>
            <a:endParaRPr sz="2000"/>
          </a:p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What is available openly at Lleida City Council (paeria.es) - three examples.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Fuel consumption in Spain.</a:t>
            </a:r>
            <a:endParaRPr/>
          </a:p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License plate numbers in Spain.</a:t>
            </a:r>
            <a:endParaRPr/>
          </a:p>
          <a:p>
            <a:pPr indent="0" lvl="0" marL="889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s-ES" sz="2000"/>
              <a:t>Provide documentation with access links to where you found this data, assign how many stars according to TBL's classification, and justify.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f61a35fd3_0_103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88" name="Google Shape;388;g20f61a35fd3_0_103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Definition</a:t>
            </a:r>
            <a:endParaRPr/>
          </a:p>
        </p:txBody>
      </p:sp>
      <p:sp>
        <p:nvSpPr>
          <p:cNvPr id="389" name="Google Shape;389;g20f61a35fd3_0_103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linked data are those data published (on the web) in a structured format that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linking between these data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querying of these data through semantic queries.</a:t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f61a35fd3_0_113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95" name="Google Shape;395;g20f61a35fd3_0_113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96" name="Google Shape;396;g20f61a35fd3_0_113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linked data are those data published (on the web) in a structured format that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linking between these data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querying of these data through semantic queries.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s-ES" sz="1800"/>
              <a:t>History of the web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1.0: Documents from editors to people (unidirectional)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2.0: Information from people to people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3.0: Information for machines by machines for people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02" name="Google Shape;402;p5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03" name="Google Shape;403;p5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linked data are those data published (on the web) in a structured format that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linking between these data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querying of these data through semantic queries.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s-ES" sz="1800"/>
              <a:t>History of the web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1.0: Documents from editors to people (unidirectional)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2.0: Information from people to people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3.0: </a:t>
            </a:r>
            <a:r>
              <a:rPr b="1" lang="es-ES" sz="1800">
                <a:solidFill>
                  <a:schemeClr val="accent2"/>
                </a:solidFill>
              </a:rPr>
              <a:t>Information for machines by machines for people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09" name="Google Shape;409;p6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10" name="Google Shape;410;p6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linked data are those data published (on the web) in a structured format that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linking between these data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querying of these data through semantic queries.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s-ES" sz="1800"/>
              <a:t>History of the web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1.0: Documents from editors to people (unidirectional)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2.0: Information from people to people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3.0: </a:t>
            </a:r>
            <a:r>
              <a:rPr b="1" lang="es-ES" sz="1800">
                <a:solidFill>
                  <a:schemeClr val="accent2"/>
                </a:solidFill>
              </a:rPr>
              <a:t>Information for machines by machines for people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11" name="Google Shape;4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12" y="4365104"/>
            <a:ext cx="1050607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17" name="Google Shape;417;p7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18" name="Google Shape;418;p7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linked data are those data published (on the web) in a structured format that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linking between these data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/"/>
            </a:pPr>
            <a:r>
              <a:rPr lang="es-ES" sz="1800"/>
              <a:t>Facilitates querying of these data through semantic queries.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s-ES" sz="1800"/>
              <a:t>History of the web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1.0: Documents from editors to people (unidirectional)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2.0: Information from people to people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Web 3.0: </a:t>
            </a:r>
            <a:r>
              <a:rPr b="1" lang="es-ES" sz="1800">
                <a:solidFill>
                  <a:schemeClr val="accent2"/>
                </a:solidFill>
              </a:rPr>
              <a:t>Information for machines by machines for people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19" name="Google Shape;4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12" y="4365104"/>
            <a:ext cx="1050607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70684">
            <a:off x="833438" y="2781212"/>
            <a:ext cx="10525126" cy="17811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f61a35fd3_0_152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26" name="Google Shape;426;g20f61a35fd3_0_152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Ambiguity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27" name="Google Shape;427;g20f61a35fd3_0_152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05206"/>
              </a:buClr>
              <a:buSzPts val="1800"/>
              <a:buChar char="●"/>
            </a:pPr>
            <a:r>
              <a:rPr lang="es-ES" sz="1800"/>
              <a:t>Search on Google: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MUSK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ATOM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RASPBERRY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299" name="Google Shape;299;p4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Definition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00" name="Google Shape;300;p4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16383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20"/>
              <a:buFont typeface="Arial"/>
              <a:buChar char="•"/>
            </a:pPr>
            <a:r>
              <a:rPr lang="es-ES" sz="1800"/>
              <a:t>We refer to a philosophy and practice that proposes that data should be freely accessible to the public, able to be used without the restrictions imposed by copyright, patents, etc. </a:t>
            </a:r>
            <a:endParaRPr sz="1800"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120"/>
              <a:buFont typeface="Arial"/>
              <a:buChar char="•"/>
            </a:pPr>
            <a:r>
              <a:rPr lang="es-ES" sz="1800"/>
              <a:t>This movement is aligned with other 'open' movements</a:t>
            </a:r>
            <a:endParaRPr sz="1800"/>
          </a:p>
          <a:p>
            <a:pPr indent="-37465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300"/>
              <a:buChar char="/"/>
            </a:pPr>
            <a:r>
              <a:rPr lang="es-ES" sz="1600"/>
              <a:t>Free Open Source Software</a:t>
            </a:r>
            <a:endParaRPr sz="1600"/>
          </a:p>
          <a:p>
            <a:pPr indent="-37465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300"/>
              <a:buChar char="/"/>
            </a:pPr>
            <a:r>
              <a:rPr lang="es-ES" sz="1600"/>
              <a:t>Open Hardware</a:t>
            </a:r>
            <a:endParaRPr sz="1600"/>
          </a:p>
          <a:p>
            <a:pPr indent="-37465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300"/>
              <a:buChar char="/"/>
            </a:pPr>
            <a:r>
              <a:rPr lang="es-ES" sz="1600"/>
              <a:t>Open Science/ Open Access</a:t>
            </a:r>
            <a:endParaRPr sz="1600"/>
          </a:p>
          <a:p>
            <a:pPr indent="-37465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300"/>
              <a:buChar char="/"/>
            </a:pPr>
            <a:r>
              <a:rPr lang="es-ES" sz="1600"/>
              <a:t>Open Content / Creative Commons</a:t>
            </a:r>
            <a:endParaRPr sz="1600"/>
          </a:p>
          <a:p>
            <a:pPr indent="-33655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s-ES" sz="1800"/>
              <a:t>We will consider data to be open when anyone is free to use them, reuse them, redistribute them, subject only, at most, to the requirement of attributing and/or sharing alike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f61a35fd3_0_168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33" name="Google Shape;433;g20f61a35fd3_0_168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Ambiguity - Where is the problem?</a:t>
            </a:r>
            <a:endParaRPr/>
          </a:p>
        </p:txBody>
      </p:sp>
      <p:sp>
        <p:nvSpPr>
          <p:cNvPr id="434" name="Google Shape;434;g20f61a35fd3_0_168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05206"/>
              </a:buClr>
              <a:buSzPts val="1800"/>
              <a:buChar char="●"/>
            </a:pPr>
            <a:r>
              <a:rPr lang="es-ES" sz="1800"/>
              <a:t>In HTML (a markup language) we have two sets of information: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s-ES" sz="1800"/>
              <a:t>We have the 'content': 'June 20, 1971[...]'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s-ES" sz="1800"/>
              <a:t>We have the 'markup' or 'tag': H1, A....</a:t>
            </a:r>
            <a:endParaRPr b="1"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35" name="Google Shape;435;g20f61a35fd3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775" y="2074550"/>
            <a:ext cx="104584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f61a35fd3_0_176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41" name="Google Shape;441;g20f61a35fd3_0_176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Ambiguity - What can we understand?</a:t>
            </a:r>
            <a:endParaRPr/>
          </a:p>
        </p:txBody>
      </p:sp>
      <p:sp>
        <p:nvSpPr>
          <p:cNvPr id="442" name="Google Shape;442;g20f61a35fd3_0_176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From the content, we can 'extract' information: but in natural language (NLP is still a hot research topic, despite advances), so we have to deal with: ambiguity, errors, spelling mistakes, lack of context, etc.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From the markup, we can also 'extract' information: importance (H1), relationships (paragraph format), other sources (A), </a:t>
            </a:r>
            <a:r>
              <a:rPr b="1" lang="es-ES" sz="1800">
                <a:solidFill>
                  <a:schemeClr val="accent2"/>
                </a:solidFill>
              </a:rPr>
              <a:t>but we need more information</a:t>
            </a:r>
            <a:r>
              <a:rPr lang="es-ES" sz="1800"/>
              <a:t>: context, etc.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To solve the 'problem of lost information,' some proposals emerged, </a:t>
            </a:r>
            <a:r>
              <a:rPr b="1" lang="es-ES" sz="1800">
                <a:solidFill>
                  <a:schemeClr val="accent2"/>
                </a:solidFill>
              </a:rPr>
              <a:t>and the semantic web</a:t>
            </a:r>
            <a:r>
              <a:rPr lang="es-ES" sz="1800"/>
              <a:t> is one of them.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The semantic web proposes common data formats and protocols (especially </a:t>
            </a:r>
            <a:r>
              <a:rPr b="1" lang="es-ES" sz="1800">
                <a:solidFill>
                  <a:schemeClr val="accent2"/>
                </a:solidFill>
              </a:rPr>
              <a:t>RDF</a:t>
            </a:r>
            <a:r>
              <a:rPr lang="es-ES" sz="1800"/>
              <a:t>).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Char char="/"/>
            </a:pPr>
            <a:r>
              <a:rPr lang="es-ES" sz="1800"/>
              <a:t>Definition according to W3C: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7D31"/>
              </a:buClr>
              <a:buSzPts val="1800"/>
              <a:buChar char="•"/>
            </a:pPr>
            <a:r>
              <a:rPr lang="es-ES" sz="1800"/>
              <a:t>The Semantic Web provides a common framework that allows data to be shared and reused across application, enterprise, and community boundaries.</a:t>
            </a:r>
            <a:endParaRPr sz="20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0f61a35fd3_0_187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48" name="Google Shape;448;g20f61a35fd3_0_187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According to Tim Berners-Lee, it consists of:</a:t>
            </a:r>
            <a:endParaRPr/>
          </a:p>
        </p:txBody>
      </p:sp>
      <p:sp>
        <p:nvSpPr>
          <p:cNvPr id="449" name="Google Shape;449;g20f61a35fd3_0_187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Using URIs to name (identify) things.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Using HTTP URIs so that these things can be looked up (interpreted).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Providing useful information about what a name identifies when looked up, using open standards like RDF, SPARQL, etc.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Querying other things using their HTTP URI-based names when data are published on the web.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55" name="Google Shape;455;p8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RDF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56" name="Google Shape;456;p8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You can use HTML, XML, etc., to publish data, but they require prior knowledge of the </a:t>
            </a:r>
            <a:r>
              <a:rPr b="1" lang="es-ES" sz="1800">
                <a:solidFill>
                  <a:schemeClr val="accent2"/>
                </a:solidFill>
              </a:rPr>
              <a:t>metadata</a:t>
            </a:r>
            <a:r>
              <a:rPr lang="es-ES" sz="1800"/>
              <a:t> of this data to be useful.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>
                <a:solidFill>
                  <a:srgbClr val="E36C09"/>
                </a:solidFill>
              </a:rPr>
              <a:t>RDF</a:t>
            </a:r>
            <a:r>
              <a:rPr lang="es-ES" sz="1800"/>
              <a:t>(Resource Description Framework) is a data model representation based on graphs that allows us to offer a standard representation of the data model adapted for the web (and Linked Data).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RDF describes data </a:t>
            </a:r>
            <a:r>
              <a:rPr b="1" lang="es-ES" sz="1800">
                <a:solidFill>
                  <a:schemeClr val="accent2"/>
                </a:solidFill>
              </a:rPr>
              <a:t>through a graph</a:t>
            </a:r>
            <a:r>
              <a:rPr lang="es-ES" sz="1800"/>
              <a:t>, where nodes represent data (subject/object) and edges represent relationships.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Thus, RDF represents data assertions as triplets, consisting of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On each of them is given as a URL/URI.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57" name="Google Shape;4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637" y="4422496"/>
            <a:ext cx="38671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f76b138ba_0_19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63" name="Google Shape;463;g20f76b138ba_0_19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RDF -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pic>
        <p:nvPicPr>
          <p:cNvPr id="464" name="Google Shape;464;g20f76b138ba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525" y="1560103"/>
            <a:ext cx="8132825" cy="4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f76b138ba_0_11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70" name="Google Shape;470;g20f76b138ba_0_11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RDF - Example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pic>
        <p:nvPicPr>
          <p:cNvPr id="471" name="Google Shape;471;g20f76b138b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588" y="3586898"/>
            <a:ext cx="8268850" cy="29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0f76b138ba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5850" y="1653775"/>
            <a:ext cx="5478335" cy="14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Linked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478" name="Google Shape;478;p9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According to Tim Berners-Lee, it consists of:</a:t>
            </a:r>
            <a:endParaRPr/>
          </a:p>
        </p:txBody>
      </p:sp>
      <p:sp>
        <p:nvSpPr>
          <p:cNvPr id="479" name="Google Shape;479;p9"/>
          <p:cNvSpPr txBox="1"/>
          <p:nvPr>
            <p:ph idx="1" type="body"/>
          </p:nvPr>
        </p:nvSpPr>
        <p:spPr>
          <a:xfrm>
            <a:off x="540350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>
                <a:solidFill>
                  <a:srgbClr val="F4B081"/>
                </a:solidFill>
              </a:rPr>
              <a:t>Using URIs to name (identify) things.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>
                <a:solidFill>
                  <a:srgbClr val="F4B081"/>
                </a:solidFill>
              </a:rPr>
              <a:t>Using HTTP URIs so that these things can be looked up (interpreted).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>
                <a:solidFill>
                  <a:srgbClr val="F4B081"/>
                </a:solidFill>
              </a:rPr>
              <a:t>Providing useful information about what a name identifies when looked up, using open standards like RDF, SPARQL, etc.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>
                <a:solidFill>
                  <a:srgbClr val="F4B081"/>
                </a:solidFill>
              </a:rPr>
              <a:t>Querying other things using their HTTP URI-based names when data are published on the web.</a:t>
            </a:r>
            <a:endParaRPr sz="1800">
              <a:solidFill>
                <a:srgbClr val="F4B08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s-ES" sz="1800"/>
              <a:t>Later he added a 5th component: </a:t>
            </a:r>
            <a:r>
              <a:rPr b="1" lang="es-ES" sz="1800">
                <a:solidFill>
                  <a:schemeClr val="accent2"/>
                </a:solidFill>
              </a:rPr>
              <a:t>Open Content. 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s-ES" sz="1800"/>
              <a:t>And with that, we have </a:t>
            </a:r>
            <a:r>
              <a:rPr b="1" lang="es-ES" sz="1800">
                <a:solidFill>
                  <a:schemeClr val="accent2"/>
                </a:solidFill>
              </a:rPr>
              <a:t>Linked Open Data</a:t>
            </a:r>
            <a:r>
              <a:rPr lang="es-ES" sz="1800"/>
              <a:t>: data that are accessible, automatically processable, and open!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1800">
              <a:solidFill>
                <a:srgbClr val="E0520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>
              <a:solidFill>
                <a:srgbClr val="E05206"/>
              </a:solidFill>
            </a:endParaRPr>
          </a:p>
          <a:p>
            <a:pPr indent="-180975" lvl="0" marL="1809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5850b5c3e_0_93"/>
          <p:cNvSpPr txBox="1"/>
          <p:nvPr>
            <p:ph idx="1" type="body"/>
          </p:nvPr>
        </p:nvSpPr>
        <p:spPr>
          <a:xfrm>
            <a:off x="695325" y="1808175"/>
            <a:ext cx="9963000" cy="4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1080"/>
              <a:buFont typeface="Noto Sans Symbols"/>
              <a:buChar char="◻"/>
            </a:pPr>
            <a:r>
              <a:rPr lang="es-E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[1] Mateu, Carles. “Massive data processing”, Universitat de Lleida. Lleida. 2021.</a:t>
            </a:r>
            <a:endParaRPr/>
          </a:p>
        </p:txBody>
      </p:sp>
      <p:sp>
        <p:nvSpPr>
          <p:cNvPr id="485" name="Google Shape;485;g205850b5c3e_0_93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-ES"/>
              <a:t>Bibliography</a:t>
            </a:r>
            <a:endParaRPr/>
          </a:p>
        </p:txBody>
      </p:sp>
      <p:sp>
        <p:nvSpPr>
          <p:cNvPr id="486" name="Google Shape;486;g205850b5c3e_0_93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/>
          <p:nvPr>
            <p:ph type="title"/>
          </p:nvPr>
        </p:nvSpPr>
        <p:spPr>
          <a:xfrm>
            <a:off x="695325" y="296863"/>
            <a:ext cx="1086407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QUESTIONS</a:t>
            </a:r>
            <a:endParaRPr/>
          </a:p>
        </p:txBody>
      </p:sp>
      <p:pic>
        <p:nvPicPr>
          <p:cNvPr id="492" name="Google Shape;4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368" y="1091730"/>
            <a:ext cx="7338893" cy="507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/>
          <p:nvPr/>
        </p:nvSpPr>
        <p:spPr>
          <a:xfrm>
            <a:off x="0" y="5764192"/>
            <a:ext cx="12192000" cy="1093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162" y="715744"/>
            <a:ext cx="1766938" cy="61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775" y="6016692"/>
            <a:ext cx="447012" cy="44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8887" y="6016691"/>
            <a:ext cx="447013" cy="44701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6"/>
          <p:cNvSpPr txBox="1"/>
          <p:nvPr/>
        </p:nvSpPr>
        <p:spPr>
          <a:xfrm>
            <a:off x="3702860" y="6519304"/>
            <a:ext cx="1891567" cy="3802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Arial"/>
              <a:buNone/>
            </a:pPr>
            <a:r>
              <a:rPr b="0" i="0" lang="es-ES" sz="900" u="sng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https://bluetab.net/</a:t>
            </a:r>
            <a:endParaRPr b="0" i="0" sz="9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5677610" y="6523213"/>
            <a:ext cx="3165067" cy="3802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Arial"/>
              <a:buNone/>
            </a:pPr>
            <a:r>
              <a:rPr b="0" i="0" lang="es-ES" sz="900" u="sng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https://www.linkedin.com/company/bluetab/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09571" y="3924122"/>
            <a:ext cx="3023212" cy="296123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6"/>
          <p:cNvSpPr txBox="1"/>
          <p:nvPr/>
        </p:nvSpPr>
        <p:spPr>
          <a:xfrm>
            <a:off x="4224242" y="2675987"/>
            <a:ext cx="3743516" cy="99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0"/>
              <a:buFont typeface="Arial"/>
              <a:buNone/>
            </a:pPr>
            <a:r>
              <a:rPr b="1" i="0" lang="es-ES" sz="6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5066194" y="5646076"/>
            <a:ext cx="1891567" cy="28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¡Síguenos!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4193961" y="5334970"/>
            <a:ext cx="3549972" cy="28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alba.lamas@bluetab.net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f61a35fd3_0_0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06" name="Google Shape;306;g20f61a35fd3_0_0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Motivation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07" name="Google Shape;307;g20f61a35fd3_0_0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In the age of instant, ubiquitous, universal, and nearly free access to all knowledge/content produced by humanity, </a:t>
            </a:r>
            <a:r>
              <a:rPr b="1" lang="es-ES" sz="1800">
                <a:solidFill>
                  <a:srgbClr val="FF0000"/>
                </a:solidFill>
              </a:rPr>
              <a:t>what do you think about laws that focus on preventing the dissemination of this type of knowledge (data)?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f61a35fd3_0_16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13" name="Google Shape;313;g20f61a35fd3_0_16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Motivation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14" name="Google Shape;314;g20f61a35fd3_0_16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In the age of instant, ubiquitous, universal, and nearly free access to all knowledge/content produced by humanity, </a:t>
            </a:r>
            <a:r>
              <a:rPr b="1" lang="es-ES" sz="1800">
                <a:solidFill>
                  <a:srgbClr val="FF0000"/>
                </a:solidFill>
              </a:rPr>
              <a:t>what do you think about laws that focus on preventing the dissemination of this type of knowledge (data)?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To counteract this movement towards compartmentalization, privatization, and data lockdown that is being driven by the current legal situation and future trends, a set of 'open' initiatives has emerged.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Some data are generated in processes funded with public money, which is why many believe they should be accessible to the public:</a:t>
            </a:r>
            <a:endParaRPr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Public research data</a:t>
            </a:r>
            <a:endParaRPr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Data generated/collected by the government (at all levels).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ES" sz="1800"/>
              <a:t>Advocates of open data argue that providing public access to these data is, in fact, giving owners access to data they already have.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f61a35fd3_0_22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20" name="Google Shape;320;g20f61a35fd3_0_22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Motivation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21" name="Google Shape;321;g20f61a35fd3_0_22"/>
          <p:cNvSpPr txBox="1"/>
          <p:nvPr>
            <p:ph idx="1" type="body"/>
          </p:nvPr>
        </p:nvSpPr>
        <p:spPr>
          <a:xfrm>
            <a:off x="591475" y="1376275"/>
            <a:ext cx="9556200" cy="4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Regarding data funded with public funds, there are arguments against publication:</a:t>
            </a:r>
            <a:endParaRPr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Charging for access to the data will help recover costs. </a:t>
            </a:r>
            <a:endParaRPr sz="1800"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Public funding should not challenge private activities. </a:t>
            </a:r>
            <a:endParaRPr sz="1800"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Non-profit organizations can obtain funding by charging for data access. </a:t>
            </a:r>
            <a:endParaRPr sz="1800"/>
          </a:p>
          <a:p>
            <a:pPr indent="-3683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/"/>
            </a:pPr>
            <a:r>
              <a:rPr lang="es-ES" sz="1800"/>
              <a:t>Privacy issues.</a:t>
            </a:r>
            <a:endParaRPr sz="18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s-ES" sz="2000"/>
              <a:t>Some argue that charging for access to data will be a more efficient use of taxpayer funds.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f61a35fd3_0_6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27" name="Google Shape;327;g20f61a35fd3_0_6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ES"/>
              <a:t>Legality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28" name="Google Shape;328;g20f61a35fd3_0_6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16383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In the United States, they follow common law practices.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/"/>
            </a:pPr>
            <a:r>
              <a:rPr lang="es-ES" sz="1800"/>
              <a:t>Everything paid for with public funds should default to the public domain.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The European Union adopted Directive 2003/98/EC on the reuse of public sector information (PSI Directive) to encourage EU member states to make public information available for reuse by the general public.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In 2008, it became a mandatory implementation, and in 2013, it was amended to align with the principles of OpenData/OpenGovernment.</a:t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f61a35fd3_0_30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34" name="Google Shape;334;g20f61a35fd3_0_30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5 star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35" name="Google Shape;335;g20f61a35fd3_0_30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>
                <a:solidFill>
                  <a:srgbClr val="E05206"/>
                </a:solidFill>
              </a:rPr>
              <a:t>Tim Berners-Lee </a:t>
            </a:r>
            <a:r>
              <a:rPr lang="es-ES" sz="1800"/>
              <a:t>pr</a:t>
            </a:r>
            <a:r>
              <a:rPr lang="es-ES" sz="1800"/>
              <a:t>oposed a classification 'by stars' according to how open the data and the linkability."</a:t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6" name="Google Shape;336;g20f61a35fd3_0_30"/>
          <p:cNvPicPr preferRelativeResize="0"/>
          <p:nvPr/>
        </p:nvPicPr>
        <p:blipFill rotWithShape="1">
          <a:blip r:embed="rId3">
            <a:alphaModFix/>
          </a:blip>
          <a:srcRect b="3605" l="0" r="0" t="0"/>
          <a:stretch/>
        </p:blipFill>
        <p:spPr>
          <a:xfrm>
            <a:off x="2192225" y="2396325"/>
            <a:ext cx="7424126" cy="42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</a:t>
            </a:r>
            <a:endParaRPr/>
          </a:p>
        </p:txBody>
      </p:sp>
      <p:sp>
        <p:nvSpPr>
          <p:cNvPr id="342" name="Google Shape;342;p2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5 star data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43" name="Google Shape;343;p2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>
                <a:solidFill>
                  <a:srgbClr val="E05206"/>
                </a:solidFill>
              </a:rPr>
              <a:t>Tim Berners-Lee </a:t>
            </a:r>
            <a:r>
              <a:rPr lang="es-ES" sz="1800"/>
              <a:t>pr</a:t>
            </a:r>
            <a:r>
              <a:rPr lang="es-ES" sz="1800"/>
              <a:t>opos</a:t>
            </a:r>
            <a:r>
              <a:rPr lang="es-ES" sz="1800"/>
              <a:t>e</a:t>
            </a:r>
            <a:r>
              <a:rPr lang="es-ES" sz="1800"/>
              <a:t>d a classification 'by stars' according to how open the data and the linkability."</a:t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/>
              <a:t>		⭐ Data available on the web (in any format)</a:t>
            </a:r>
            <a:r>
              <a:rPr lang="es-ES"/>
              <a:t> under an open license.</a:t>
            </a:r>
            <a:r>
              <a:rPr lang="es-ES"/>
              <a:t> </a:t>
            </a:r>
            <a:endParaRPr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/>
              <a:t>		⭐⭐ Structured data. </a:t>
            </a:r>
            <a:endParaRPr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/>
              <a:t>		⭐⭐⭐ Data in a non-proprietary format. </a:t>
            </a:r>
            <a:endParaRPr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/>
              <a:t>		⭐⭐⭐⭐ Use URIs to denote other things. </a:t>
            </a:r>
            <a:endParaRPr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/>
              <a:t>		⭐⭐⭐⭐⭐ 'Link' our data to other data to provide context.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0f61a35fd3_0_45"/>
          <p:cNvSpPr txBox="1"/>
          <p:nvPr>
            <p:ph type="title"/>
          </p:nvPr>
        </p:nvSpPr>
        <p:spPr>
          <a:xfrm>
            <a:off x="695325" y="296863"/>
            <a:ext cx="1086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rPr lang="es-ES"/>
              <a:t>OPEN DATA -Examples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5E15"/>
              </a:buClr>
              <a:buSzPts val="32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49" name="Google Shape;349;g20f61a35fd3_0_45"/>
          <p:cNvSpPr txBox="1"/>
          <p:nvPr>
            <p:ph idx="2" type="body"/>
          </p:nvPr>
        </p:nvSpPr>
        <p:spPr>
          <a:xfrm>
            <a:off x="695324" y="944563"/>
            <a:ext cx="9901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US Government Open data initiative: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392"/>
              </a:buClr>
              <a:buSzPts val="2400"/>
              <a:buFont typeface="Titillium Web"/>
              <a:buNone/>
            </a:pPr>
            <a:r>
              <a:t/>
            </a:r>
            <a:endParaRPr/>
          </a:p>
        </p:txBody>
      </p:sp>
      <p:sp>
        <p:nvSpPr>
          <p:cNvPr id="350" name="Google Shape;350;g20f61a35fd3_0_45"/>
          <p:cNvSpPr txBox="1"/>
          <p:nvPr>
            <p:ph idx="1" type="body"/>
          </p:nvPr>
        </p:nvSpPr>
        <p:spPr>
          <a:xfrm>
            <a:off x="591475" y="1376275"/>
            <a:ext cx="9556200" cy="4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83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r>
              <a:rPr lang="es-ES" sz="1800" u="sng">
                <a:solidFill>
                  <a:schemeClr val="hlink"/>
                </a:solidFill>
                <a:hlinkClick r:id="rId3"/>
              </a:rPr>
              <a:t>http://www.data.gov/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1800"/>
          </a:p>
          <a:p>
            <a:pPr indent="-180975" lvl="0" marL="1809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1" name="Google Shape;351;g20f61a35fd3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6479" y="1571925"/>
            <a:ext cx="80641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 y slides editabl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err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ortad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2021-09-23T16:03:10Z</dcterms:created>
  <dc:creator>javier caso de los cobos</dc:creator>
</cp:coreProperties>
</file>